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7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315C0D7C-CD58-B84F-950A-C5030F415C45}">
          <p14:sldIdLst>
            <p14:sldId id="258"/>
            <p14:sldId id="278"/>
            <p14:sldId id="259"/>
            <p14:sldId id="260"/>
            <p14:sldId id="261"/>
            <p14:sldId id="262"/>
            <p14:sldId id="263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54"/>
    <a:srgbClr val="00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7" autoAdjust="0"/>
    <p:restoredTop sz="96218" autoAdjust="0"/>
  </p:normalViewPr>
  <p:slideViewPr>
    <p:cSldViewPr snapToGrid="0" snapToObjects="1">
      <p:cViewPr varScale="1">
        <p:scale>
          <a:sx n="111" d="100"/>
          <a:sy n="111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04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9899-C738-A341-BA28-4520E19E1D62}" type="datetime1">
              <a:rPr lang="nl-NL" smtClean="0">
                <a:latin typeface="Segoe UI" panose="020B0502040204020203" pitchFamily="34" charset="0"/>
                <a:cs typeface="Segoe UI" panose="020B0502040204020203" pitchFamily="34" charset="0"/>
              </a:rPr>
              <a:t>8-11-2025</a:t>
            </a:fld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FB67-E022-4840-9EA8-106074B1C557}" type="slidenum">
              <a:rPr lang="nl-NL" smtClean="0">
                <a:latin typeface="Segoe UI" panose="020B0502040204020203" pitchFamily="34" charset="0"/>
                <a:cs typeface="Segoe UI" panose="020B0502040204020203" pitchFamily="34" charset="0"/>
              </a:rPr>
              <a:t>‹nr.›</a:t>
            </a:fld>
            <a:endParaRPr lang="nl-N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4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EF727FA-D260-4449-8089-C2508C86E65A}" type="datetime1">
              <a:rPr lang="nl-NL" smtClean="0"/>
              <a:pPr/>
              <a:t>8-11-2025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5599CD9-3551-B846-AB2D-2087DF797B1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72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700000"/>
            <a:ext cx="7560000" cy="1296000"/>
          </a:xfrm>
        </p:spPr>
        <p:txBody>
          <a:bodyPr>
            <a:noAutofit/>
          </a:bodyPr>
          <a:lstStyle>
            <a:lvl1pPr>
              <a:defRPr sz="4400" b="0" baseline="0"/>
            </a:lvl1pPr>
          </a:lstStyle>
          <a:p>
            <a:r>
              <a:rPr lang="nl-NL" dirty="0"/>
              <a:t>Klik om een titel te plaatsen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260000" y="4140000"/>
            <a:ext cx="7560000" cy="360000"/>
          </a:xfrm>
        </p:spPr>
        <p:txBody>
          <a:bodyPr>
            <a:noAutofit/>
          </a:bodyPr>
          <a:lstStyle>
            <a:lvl1pPr marL="0" indent="0" algn="l">
              <a:buNone/>
              <a:defRPr sz="2000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z="2000" dirty="0"/>
              <a:t>Klik om je naam in te voegen  l  en de datum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9" y="427302"/>
            <a:ext cx="3418027" cy="1726021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 userDrawn="1"/>
        </p:nvCxnSpPr>
        <p:spPr>
          <a:xfrm>
            <a:off x="0" y="2358427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9" y="2929187"/>
            <a:ext cx="360091" cy="3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1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340000"/>
            <a:ext cx="7920000" cy="3780000"/>
          </a:xfr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0000" y="1440000"/>
            <a:ext cx="7920000" cy="720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850"/>
            <a:ext cx="1614068" cy="81506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0" y="1135200"/>
            <a:ext cx="9144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6" y="858458"/>
            <a:ext cx="163678" cy="1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792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2520000"/>
            <a:ext cx="79200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3958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BZuXvLPd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nl-NL" dirty="0"/>
              <a:t>S.A.B. diagnose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54485" y="3577382"/>
            <a:ext cx="7560000" cy="1145065"/>
          </a:xfrm>
        </p:spPr>
        <p:txBody>
          <a:bodyPr/>
          <a:lstStyle/>
          <a:p>
            <a:r>
              <a:rPr lang="nl-NL" dirty="0"/>
              <a:t>Patiënten ochtend SUBARACHNOIDALE BLOEDING</a:t>
            </a:r>
          </a:p>
          <a:p>
            <a:r>
              <a:rPr lang="nl-NL" dirty="0"/>
              <a:t>Jamie Manuputty - neuroloog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" y="4605833"/>
            <a:ext cx="8684971" cy="22521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205E7C6-55AD-0C63-5F07-7505FE6774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000" y="0"/>
            <a:ext cx="3212847" cy="219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259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pentekening&#10;&#10;Automatisch gegenereerde beschrijving">
            <a:extLst>
              <a:ext uri="{FF2B5EF4-FFF2-40B4-BE49-F238E27FC236}">
                <a16:creationId xmlns:a16="http://schemas.microsoft.com/office/drawing/2014/main" id="{9DB9E5AE-4A9C-2846-9629-DB6C1D1AE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551814"/>
            <a:ext cx="3866377" cy="394145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onderzoeken</a:t>
            </a:r>
          </a:p>
        </p:txBody>
      </p:sp>
      <p:pic>
        <p:nvPicPr>
          <p:cNvPr id="10" name="Afbeelding 9" descr="Afbeelding met ongewerveld, kwal, ribkwalachtige&#10;&#10;Automatisch gegenereerde beschrijving">
            <a:extLst>
              <a:ext uri="{FF2B5EF4-FFF2-40B4-BE49-F238E27FC236}">
                <a16:creationId xmlns:a16="http://schemas.microsoft.com/office/drawing/2014/main" id="{22231CFF-93B2-394F-A833-2C9AFA0F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27" y="3079825"/>
            <a:ext cx="3991977" cy="28175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5B9B101-F875-EBFE-FAED-F1DBCB2DB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Opname intensive care</a:t>
            </a:r>
          </a:p>
          <a:p>
            <a:pPr lvl="1"/>
            <a:r>
              <a:rPr lang="nl-NL" dirty="0"/>
              <a:t>Complicaties</a:t>
            </a:r>
          </a:p>
          <a:p>
            <a:pPr lvl="2"/>
            <a:r>
              <a:rPr lang="nl-NL" dirty="0"/>
              <a:t>Hydrocephalus</a:t>
            </a:r>
          </a:p>
          <a:p>
            <a:pPr lvl="2"/>
            <a:r>
              <a:rPr lang="nl-NL" dirty="0"/>
              <a:t>Spasmen</a:t>
            </a:r>
          </a:p>
          <a:p>
            <a:pPr lvl="2"/>
            <a:r>
              <a:rPr lang="nl-NL" dirty="0"/>
              <a:t>Re-</a:t>
            </a:r>
            <a:r>
              <a:rPr lang="nl-NL" dirty="0" err="1"/>
              <a:t>bleed</a:t>
            </a:r>
            <a:endParaRPr lang="nl-NL" dirty="0"/>
          </a:p>
          <a:p>
            <a:r>
              <a:rPr lang="nl-NL" dirty="0"/>
              <a:t>Behandeling</a:t>
            </a:r>
          </a:p>
          <a:p>
            <a:pPr lvl="2"/>
            <a:r>
              <a:rPr lang="nl-NL" dirty="0"/>
              <a:t>Aneurysma</a:t>
            </a:r>
          </a:p>
          <a:p>
            <a:pPr lvl="2"/>
            <a:r>
              <a:rPr lang="nl-NL" dirty="0"/>
              <a:t>Vochthuishouding</a:t>
            </a:r>
          </a:p>
          <a:p>
            <a:pPr lvl="2"/>
            <a:r>
              <a:rPr lang="nl-NL" dirty="0"/>
              <a:t>Revalidatie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560A36-94EC-439A-7E07-02C00F4D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vaststellen SAB</a:t>
            </a:r>
          </a:p>
        </p:txBody>
      </p:sp>
    </p:spTree>
    <p:extLst>
      <p:ext uri="{BB962C8B-B14F-4D97-AF65-F5344CB8AC3E}">
        <p14:creationId xmlns:p14="http://schemas.microsoft.com/office/powerpoint/2010/main" val="106782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edische animatie over een subarachnoïdale bloeding (SAB) in de hersenen">
            <a:hlinkClick r:id="" action="ppaction://media"/>
            <a:extLst>
              <a:ext uri="{FF2B5EF4-FFF2-40B4-BE49-F238E27FC236}">
                <a16:creationId xmlns:a16="http://schemas.microsoft.com/office/drawing/2014/main" id="{C5EB99EB-EE4C-4AAE-806F-C1170868EC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2121" y="2090857"/>
            <a:ext cx="7659149" cy="430827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A873680-D664-4EA6-AFC9-0141D209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567545"/>
            <a:ext cx="7920000" cy="720000"/>
          </a:xfrm>
        </p:spPr>
        <p:txBody>
          <a:bodyPr>
            <a:normAutofit/>
          </a:bodyPr>
          <a:lstStyle/>
          <a:p>
            <a:r>
              <a:rPr lang="nl-NL" sz="2000" dirty="0"/>
              <a:t>Filmpje UMCU-patiëntenplatform </a:t>
            </a:r>
          </a:p>
        </p:txBody>
      </p:sp>
    </p:spTree>
    <p:extLst>
      <p:ext uri="{BB962C8B-B14F-4D97-AF65-F5344CB8AC3E}">
        <p14:creationId xmlns:p14="http://schemas.microsoft.com/office/powerpoint/2010/main" val="18433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SAB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DB8D7B-05FC-561A-8843-6F8C3659A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</a:t>
            </a:r>
            <a:r>
              <a:rPr lang="nl-NL" dirty="0"/>
              <a:t>loeding in de </a:t>
            </a:r>
            <a:r>
              <a:rPr lang="nl-NL" b="1" dirty="0" err="1"/>
              <a:t>s</a:t>
            </a:r>
            <a:r>
              <a:rPr lang="nl-NL" dirty="0" err="1"/>
              <a:t>ub</a:t>
            </a:r>
            <a:r>
              <a:rPr lang="nl-NL" b="1" dirty="0" err="1"/>
              <a:t>a</a:t>
            </a:r>
            <a:r>
              <a:rPr lang="nl-NL" dirty="0" err="1"/>
              <a:t>rachnoidale</a:t>
            </a:r>
            <a:r>
              <a:rPr lang="nl-NL" dirty="0"/>
              <a:t> ruimte</a:t>
            </a:r>
          </a:p>
          <a:p>
            <a:r>
              <a:rPr lang="nl-NL" dirty="0"/>
              <a:t>Ongeveer 1500x per jaar in Nederland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D99BAA-87C8-8894-8883-74DD37A09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5" t="11787" r="29491" b="63611"/>
          <a:stretch/>
        </p:blipFill>
        <p:spPr>
          <a:xfrm>
            <a:off x="1281626" y="3262241"/>
            <a:ext cx="6580748" cy="35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3BA2605-87DC-E8E5-3134-0CF34031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Meest voorkomende oorzaak : aneurysma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24F50D-EC58-B80F-FDA2-C92FBC27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Waardoor ? </a:t>
            </a:r>
          </a:p>
        </p:txBody>
      </p:sp>
      <p:pic>
        <p:nvPicPr>
          <p:cNvPr id="4" name="Picture 2" descr="page2image58287872">
            <a:extLst>
              <a:ext uri="{FF2B5EF4-FFF2-40B4-BE49-F238E27FC236}">
                <a16:creationId xmlns:a16="http://schemas.microsoft.com/office/drawing/2014/main" id="{69707A1C-9EA2-D8BA-1554-47B31458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2" y="3039543"/>
            <a:ext cx="4848836" cy="38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6AC1B-76CA-69FE-6CAC-C6AB6DD6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44789" r="28001" b="9990"/>
          <a:stretch>
            <a:fillRect/>
          </a:stretch>
        </p:blipFill>
        <p:spPr bwMode="auto">
          <a:xfrm>
            <a:off x="5956232" y="3634483"/>
            <a:ext cx="2327193" cy="21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0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0EA804-AEE5-EF3C-9000-C1D341F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 en verschijnselen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C6460526-36AA-BE7B-E665-D8178312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nl-NL" dirty="0"/>
              <a:t> ~1 op 10 alleen hoofdpijn klacht</a:t>
            </a:r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r>
              <a:rPr lang="nl-NL" dirty="0"/>
              <a:t> ~ 1 op de 2 bewustzijnsverlies</a:t>
            </a:r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r>
              <a:rPr lang="nl-NL" dirty="0"/>
              <a:t>Verwardheid, uitval, nekstijfheid</a:t>
            </a:r>
          </a:p>
        </p:txBody>
      </p:sp>
      <p:pic>
        <p:nvPicPr>
          <p:cNvPr id="13" name="Tijdelijke aanduiding voor inhoud 6">
            <a:extLst>
              <a:ext uri="{FF2B5EF4-FFF2-40B4-BE49-F238E27FC236}">
                <a16:creationId xmlns:a16="http://schemas.microsoft.com/office/drawing/2014/main" id="{C0F54726-4D0D-D331-677A-F0D41569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24" y="2340000"/>
            <a:ext cx="821932" cy="1360631"/>
          </a:xfrm>
          <a:prstGeom prst="rect">
            <a:avLst/>
          </a:prstGeom>
        </p:spPr>
      </p:pic>
      <p:pic>
        <p:nvPicPr>
          <p:cNvPr id="16" name="Afbeelding 15" descr="Afbeelding met tekst&#10;&#10;Automatisch gegenereerde beschrijving">
            <a:extLst>
              <a:ext uri="{FF2B5EF4-FFF2-40B4-BE49-F238E27FC236}">
                <a16:creationId xmlns:a16="http://schemas.microsoft.com/office/drawing/2014/main" id="{FCBCD8B5-E9A8-DA20-21CA-E1AF8A00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23"/>
          <a:stretch/>
        </p:blipFill>
        <p:spPr>
          <a:xfrm rot="2095457">
            <a:off x="984464" y="3498038"/>
            <a:ext cx="1351052" cy="10480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60787F7-BC6B-ED3F-EC42-0F98B118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84" y="4985178"/>
            <a:ext cx="1539411" cy="11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274F53-690A-877A-5228-690FCEB4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Hoofdpijn bij SAB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4D0CCA-8E16-167F-A991-3E24AFFEE0C1}"/>
              </a:ext>
            </a:extLst>
          </p:cNvPr>
          <p:cNvSpPr txBox="1">
            <a:spLocks/>
          </p:cNvSpPr>
          <p:nvPr/>
        </p:nvSpPr>
        <p:spPr>
          <a:xfrm>
            <a:off x="1781934" y="5780858"/>
            <a:ext cx="2088431" cy="7221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NL" altLang="nl-NL" dirty="0"/>
              <a:t>DONDERSLAG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altLang="nl-NL" dirty="0"/>
              <a:t>(acuut begin)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5A95594A-9C05-2C6A-F44A-88C0628FAD94}"/>
              </a:ext>
            </a:extLst>
          </p:cNvPr>
          <p:cNvSpPr txBox="1">
            <a:spLocks/>
          </p:cNvSpPr>
          <p:nvPr/>
        </p:nvSpPr>
        <p:spPr bwMode="auto">
          <a:xfrm>
            <a:off x="5895771" y="5678116"/>
            <a:ext cx="2219134" cy="7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>
            <a:lvl1pPr marL="487363" indent="-487363" defTabSz="649288" eaLnBrk="0" hangingPunct="0"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1pPr>
            <a:lvl2pPr marL="742950" indent="-285750" defTabSz="649288" eaLnBrk="0" hangingPunct="0"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2pPr>
            <a:lvl3pPr marL="1143000" indent="-228600" defTabSz="649288" eaLnBrk="0" hangingPunct="0"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3pPr>
            <a:lvl4pPr marL="1600200" indent="-228600" defTabSz="649288" eaLnBrk="0" hangingPunct="0"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4pPr>
            <a:lvl5pPr marL="2057400" indent="-228600" defTabSz="649288" eaLnBrk="0" hangingPunct="0"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5pPr>
            <a:lvl6pPr marL="2514600" indent="-228600" algn="ctr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6pPr>
            <a:lvl7pPr marL="2971800" indent="-228600" algn="ctr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7pPr>
            <a:lvl8pPr marL="3429000" indent="-228600" algn="ctr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8pPr>
            <a:lvl9pPr marL="3886200" indent="-228600" algn="ctr" defTabSz="649288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panose="020B0403020202020204" pitchFamily="34" charset="0"/>
                <a:ea typeface="ヒラギノ角ゴ ProN W3" panose="020B0300000000000000" pitchFamily="34" charset="-128"/>
                <a:sym typeface="Helvetica Light" panose="020B04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nl-NL" altLang="nl-NL" sz="2200" dirty="0">
                <a:solidFill>
                  <a:srgbClr val="000000"/>
                </a:solidFill>
                <a:latin typeface="+mn-lt"/>
              </a:rPr>
              <a:t>“WORST” EVER</a:t>
            </a:r>
          </a:p>
          <a:p>
            <a:pPr algn="l" eaLnBrk="1" hangingPunct="1">
              <a:spcBef>
                <a:spcPct val="20000"/>
              </a:spcBef>
            </a:pPr>
            <a:r>
              <a:rPr lang="nl-NL" altLang="nl-NL" sz="2200" dirty="0">
                <a:solidFill>
                  <a:srgbClr val="000000"/>
                </a:solidFill>
                <a:latin typeface="+mn-lt"/>
              </a:rPr>
              <a:t>(ergste ooit) </a:t>
            </a:r>
          </a:p>
        </p:txBody>
      </p:sp>
      <p:pic>
        <p:nvPicPr>
          <p:cNvPr id="6" name="Tijdelijke aanduiding voor inhoud 13" descr="worst ever.jpg">
            <a:extLst>
              <a:ext uri="{FF2B5EF4-FFF2-40B4-BE49-F238E27FC236}">
                <a16:creationId xmlns:a16="http://schemas.microsoft.com/office/drawing/2014/main" id="{A01C4581-CD22-BAF0-DEBD-455D11198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b="-10158"/>
          <a:stretch>
            <a:fillRect/>
          </a:stretch>
        </p:blipFill>
        <p:spPr>
          <a:xfrm>
            <a:off x="5108337" y="2904303"/>
            <a:ext cx="3794001" cy="2301627"/>
          </a:xfrm>
          <a:prstGeom prst="rect">
            <a:avLst/>
          </a:prstGeom>
        </p:spPr>
      </p:pic>
      <p:pic>
        <p:nvPicPr>
          <p:cNvPr id="7" name="Afbeelding 14" descr="thunder.jpg">
            <a:extLst>
              <a:ext uri="{FF2B5EF4-FFF2-40B4-BE49-F238E27FC236}">
                <a16:creationId xmlns:a16="http://schemas.microsoft.com/office/drawing/2014/main" id="{3AC86092-4A34-81C3-B3B9-8FB2A721F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7" y="2606353"/>
            <a:ext cx="3601213" cy="27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0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268777-0055-125A-CABB-FF045B34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Uitkomst</a:t>
            </a:r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69A1BD74-5226-ED50-A6AD-8EB2AAB47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43" y="2445248"/>
            <a:ext cx="3540500" cy="33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CD5AD341-D040-3337-C2AE-248B84DCC9B7}"/>
              </a:ext>
            </a:extLst>
          </p:cNvPr>
          <p:cNvSpPr txBox="1">
            <a:spLocks/>
          </p:cNvSpPr>
          <p:nvPr/>
        </p:nvSpPr>
        <p:spPr>
          <a:xfrm>
            <a:off x="720000" y="2160000"/>
            <a:ext cx="3554859" cy="3584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/>
              <a:buNone/>
              <a:defRPr/>
            </a:pPr>
            <a:r>
              <a:rPr lang="nl-NL" sz="3900" dirty="0">
                <a:ea typeface="ＭＳ Ｐゴシック" charset="0"/>
                <a:cs typeface="ＭＳ Ｐゴシック" charset="0"/>
              </a:rPr>
              <a:t>1 van de 3</a:t>
            </a:r>
          </a:p>
          <a:p>
            <a:pPr marL="0" indent="0">
              <a:buFont typeface="Arial"/>
              <a:buNone/>
              <a:defRPr/>
            </a:pPr>
            <a:endParaRPr lang="nl-NL" sz="3900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/>
              <a:buNone/>
              <a:defRPr/>
            </a:pPr>
            <a:r>
              <a:rPr lang="nl-NL" sz="3900" dirty="0">
                <a:ea typeface="ＭＳ Ｐゴシック" charset="0"/>
                <a:cs typeface="ＭＳ Ｐゴシック" charset="0"/>
              </a:rPr>
              <a:t>1 van de 3</a:t>
            </a:r>
          </a:p>
          <a:p>
            <a:pPr marL="0" indent="0">
              <a:buFont typeface="Arial"/>
              <a:buNone/>
              <a:defRPr/>
            </a:pPr>
            <a:endParaRPr lang="nl-NL" sz="3900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/>
              <a:buNone/>
              <a:defRPr/>
            </a:pPr>
            <a:r>
              <a:rPr lang="nl-NL" sz="3900" dirty="0">
                <a:ea typeface="ＭＳ Ｐゴシック" charset="0"/>
                <a:cs typeface="ＭＳ Ｐゴシック" charset="0"/>
              </a:rPr>
              <a:t>1 van de 3</a:t>
            </a:r>
          </a:p>
          <a:p>
            <a:pPr marL="0" indent="0">
              <a:buFont typeface="Arial"/>
              <a:buNone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nl-NL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6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F8F4D88-EE1A-F098-DC7B-803942AD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CT hersenen binnen 6 uur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7647D9-356E-0225-AEA3-900D4A3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Vroege beoordeling</a:t>
            </a:r>
          </a:p>
        </p:txBody>
      </p:sp>
      <p:pic>
        <p:nvPicPr>
          <p:cNvPr id="4" name="Tijdelijke aanduiding voor inhoud 6" descr="sab.jpg">
            <a:extLst>
              <a:ext uri="{FF2B5EF4-FFF2-40B4-BE49-F238E27FC236}">
                <a16:creationId xmlns:a16="http://schemas.microsoft.com/office/drawing/2014/main" id="{30245C34-4E22-A76A-F698-A1C26B5B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38" b="-16438"/>
          <a:stretch>
            <a:fillRect/>
          </a:stretch>
        </p:blipFill>
        <p:spPr>
          <a:xfrm>
            <a:off x="2631193" y="2506662"/>
            <a:ext cx="38816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4359D98-EE3D-3792-2EC5-A9E3132F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Bloed niet </a:t>
            </a:r>
          </a:p>
          <a:p>
            <a:pPr marL="0" indent="0">
              <a:buNone/>
            </a:pPr>
            <a:r>
              <a:rPr lang="nl-NL" dirty="0"/>
              <a:t>altijd zichtbaar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Ruggenprik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6529BB-8664-D20D-7FBB-904AAFFF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6 uur</a:t>
            </a:r>
          </a:p>
        </p:txBody>
      </p:sp>
      <p:pic>
        <p:nvPicPr>
          <p:cNvPr id="4" name="Picture 2" descr="Afbeeldingsresultaat voor unruptured intracranial aneurysm">
            <a:extLst>
              <a:ext uri="{FF2B5EF4-FFF2-40B4-BE49-F238E27FC236}">
                <a16:creationId xmlns:a16="http://schemas.microsoft.com/office/drawing/2014/main" id="{FFAE11BB-D02D-73ED-86FF-546FD98FF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33553"/>
          <a:stretch>
            <a:fillRect/>
          </a:stretch>
        </p:blipFill>
        <p:spPr bwMode="auto">
          <a:xfrm>
            <a:off x="3441843" y="1459875"/>
            <a:ext cx="4889690" cy="2396318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683448-4230-03F5-752A-5DC927DF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6193"/>
            <a:ext cx="2722652" cy="26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62238"/>
      </p:ext>
    </p:extLst>
  </p:cSld>
  <p:clrMapOvr>
    <a:masterClrMapping/>
  </p:clrMapOvr>
</p:sld>
</file>

<file path=ppt/theme/theme1.xml><?xml version="1.0" encoding="utf-8"?>
<a:theme xmlns:a="http://schemas.openxmlformats.org/drawingml/2006/main" name="ETZ_PPT_template-1">
  <a:themeElements>
    <a:clrScheme name="ETZ">
      <a:dk1>
        <a:srgbClr val="000000"/>
      </a:dk1>
      <a:lt1>
        <a:sysClr val="window" lastClr="FFFFFF"/>
      </a:lt1>
      <a:dk2>
        <a:srgbClr val="003F54"/>
      </a:dk2>
      <a:lt2>
        <a:srgbClr val="FFFFFF"/>
      </a:lt2>
      <a:accent1>
        <a:srgbClr val="EF3340"/>
      </a:accent1>
      <a:accent2>
        <a:srgbClr val="00B0F0"/>
      </a:accent2>
      <a:accent3>
        <a:srgbClr val="8CD600"/>
      </a:accent3>
      <a:accent4>
        <a:srgbClr val="003F54"/>
      </a:accent4>
      <a:accent5>
        <a:srgbClr val="FFFFFF"/>
      </a:accent5>
      <a:accent6>
        <a:srgbClr val="FFFFFF"/>
      </a:accent6>
      <a:hlink>
        <a:srgbClr val="00B0F0"/>
      </a:hlink>
      <a:folHlink>
        <a:srgbClr val="00B0F0"/>
      </a:folHlink>
    </a:clrScheme>
    <a:fontScheme name="ETZ font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7C8557D619A4DBF577FE4815CEC06" ma:contentTypeVersion="1" ma:contentTypeDescription="Een nieuw document maken." ma:contentTypeScope="" ma:versionID="d71c10f67864bcbcb8ddb1aff777b8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7cecf4ecd6e85edb2c96e2c007d3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CEB24-291A-465A-9561-00B1BFECCA22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6C96E4-39AA-47C4-BC09-3C3E4314AB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23788-F038-4A94-A8E7-72C681D83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ETZ_PPT_template-1</Template>
  <TotalTime>1611</TotalTime>
  <Words>122</Words>
  <Application>Microsoft Office PowerPoint</Application>
  <PresentationFormat>Diavoorstelling (4:3)</PresentationFormat>
  <Paragraphs>52</Paragraphs>
  <Slides>11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Helvetica Light</vt:lpstr>
      <vt:lpstr>Segoe UI</vt:lpstr>
      <vt:lpstr>ヒラギノ角ゴ ProN W3</vt:lpstr>
      <vt:lpstr>ETZ_PPT_template-1</vt:lpstr>
      <vt:lpstr>S.A.B. diagnose</vt:lpstr>
      <vt:lpstr>Filmpje UMCU-patiëntenplatform </vt:lpstr>
      <vt:lpstr>Wat is een SAB</vt:lpstr>
      <vt:lpstr>Waardoor ? </vt:lpstr>
      <vt:lpstr>Klachten en verschijnselen</vt:lpstr>
      <vt:lpstr>Hoofdpijn bij SAB</vt:lpstr>
      <vt:lpstr>Uitkomst</vt:lpstr>
      <vt:lpstr>Vroege beoordeling</vt:lpstr>
      <vt:lpstr>Na 6 uur</vt:lpstr>
      <vt:lpstr>Verdere onderzoeken</vt:lpstr>
      <vt:lpstr>Na vaststellen SAB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zoek naar een S.A.B.</dc:title>
  <dc:creator>Jamie Manuputty</dc:creator>
  <cp:keywords>Sjabloon</cp:keywords>
  <cp:lastModifiedBy>Frederique de Wit</cp:lastModifiedBy>
  <cp:revision>4</cp:revision>
  <dcterms:created xsi:type="dcterms:W3CDTF">2022-10-13T08:12:15Z</dcterms:created>
  <dcterms:modified xsi:type="dcterms:W3CDTF">2025-11-08T08:42:37Z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0x0101000297C8557D619A4DBF577FE4815CEC06</vt:lpwstr>
  </property>
  <property fmtid="{D5CDD505-2E9C-101B-9397-08002B2CF9AE}" pid="3" name="TaxKeyword">
    <vt:lpwstr>35;#Sjabloon|5726832a-b7db-4b1d-8587-093063227dc6</vt:lpwstr>
  </property>
  <property fmtid="{D5CDD505-2E9C-101B-9397-08002B2CF9AE}" pid="4" name="Metadata">
    <vt:lpwstr>39;#Huisstijl|ebe29eeb-6079-4b8c-bc4a-de67c61f0d54</vt:lpwstr>
  </property>
  <property fmtid="{D5CDD505-2E9C-101B-9397-08002B2CF9AE}" pid="5" name="Organisatie eenheid">
    <vt:lpwstr>12;#Communicatie|96bb74ad-855d-4b35-865d-e8a56edcdbe6</vt:lpwstr>
  </property>
  <property fmtid="{D5CDD505-2E9C-101B-9397-08002B2CF9AE}" pid="6" name="Documenttype">
    <vt:lpwstr>50;#Sjabloon|01d96efd-955a-4d38-a999-57b222a572bb</vt:lpwstr>
  </property>
  <property fmtid="{D5CDD505-2E9C-101B-9397-08002B2CF9AE}" pid="7" name="_AdHocReviewCycleID">
    <vt:i4>-190153367</vt:i4>
  </property>
  <property fmtid="{D5CDD505-2E9C-101B-9397-08002B2CF9AE}" pid="8" name="_NewReviewCycle">
    <vt:lpwstr/>
  </property>
  <property fmtid="{D5CDD505-2E9C-101B-9397-08002B2CF9AE}" pid="9" name="_EmailSubject">
    <vt:lpwstr>nieuwe pptx met filmpje</vt:lpwstr>
  </property>
  <property fmtid="{D5CDD505-2E9C-101B-9397-08002B2CF9AE}" pid="10" name="_AuthorEmail">
    <vt:lpwstr>j.manuputty@etz.nl</vt:lpwstr>
  </property>
  <property fmtid="{D5CDD505-2E9C-101B-9397-08002B2CF9AE}" pid="11" name="_AuthorEmailDisplayName">
    <vt:lpwstr>Manuputty, Jamie</vt:lpwstr>
  </property>
</Properties>
</file>