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2" r:id="rId8"/>
    <p:sldId id="259" r:id="rId9"/>
    <p:sldId id="260" r:id="rId10"/>
    <p:sldId id="268" r:id="rId11"/>
    <p:sldId id="269" r:id="rId12"/>
    <p:sldId id="263" r:id="rId13"/>
    <p:sldId id="264" r:id="rId14"/>
    <p:sldId id="271" r:id="rId15"/>
    <p:sldId id="272" r:id="rId16"/>
    <p:sldId id="266" r:id="rId17"/>
    <p:sldId id="267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0" autoAdjust="0"/>
    <p:restoredTop sz="81268" autoAdjust="0"/>
  </p:normalViewPr>
  <p:slideViewPr>
    <p:cSldViewPr snapToGrid="0">
      <p:cViewPr varScale="1">
        <p:scale>
          <a:sx n="93" d="100"/>
          <a:sy n="93" d="100"/>
        </p:scale>
        <p:origin x="14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1395A-F84F-4B9E-A4AD-C3142AFE1B5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6F2648E-9B4D-4A06-8095-392D40AC117C}">
      <dgm:prSet phldrT="[Tekst]"/>
      <dgm:spPr/>
      <dgm:t>
        <a:bodyPr/>
        <a:lstStyle/>
        <a:p>
          <a:r>
            <a:rPr lang="nl-NL" dirty="0"/>
            <a:t>Observatie</a:t>
          </a:r>
        </a:p>
      </dgm:t>
    </dgm:pt>
    <dgm:pt modelId="{4F3E8447-C47F-4706-98BB-612D746893D7}" type="parTrans" cxnId="{0B973366-260E-4699-A86E-98A8330A0ADC}">
      <dgm:prSet/>
      <dgm:spPr/>
      <dgm:t>
        <a:bodyPr/>
        <a:lstStyle/>
        <a:p>
          <a:endParaRPr lang="nl-NL"/>
        </a:p>
      </dgm:t>
    </dgm:pt>
    <dgm:pt modelId="{157BB0E8-A8D7-4958-9DBE-336EB5C494AC}" type="sibTrans" cxnId="{0B973366-260E-4699-A86E-98A8330A0ADC}">
      <dgm:prSet/>
      <dgm:spPr/>
      <dgm:t>
        <a:bodyPr/>
        <a:lstStyle/>
        <a:p>
          <a:endParaRPr lang="nl-NL"/>
        </a:p>
      </dgm:t>
    </dgm:pt>
    <dgm:pt modelId="{DE77F46B-0D86-4B2A-9732-41BEDDD8C22B}">
      <dgm:prSet phldrT="[Tekst]"/>
      <dgm:spPr/>
      <dgm:t>
        <a:bodyPr/>
        <a:lstStyle/>
        <a:p>
          <a:r>
            <a:rPr lang="nl-NL" dirty="0"/>
            <a:t>Behandelplan</a:t>
          </a:r>
        </a:p>
      </dgm:t>
    </dgm:pt>
    <dgm:pt modelId="{23049DE6-FC11-46CB-9123-F3117BBBB59C}" type="parTrans" cxnId="{F034CCD0-FA3F-4416-8FF4-B37FFC14960D}">
      <dgm:prSet/>
      <dgm:spPr/>
      <dgm:t>
        <a:bodyPr/>
        <a:lstStyle/>
        <a:p>
          <a:endParaRPr lang="nl-NL"/>
        </a:p>
      </dgm:t>
    </dgm:pt>
    <dgm:pt modelId="{A1C4C905-FFB9-42D9-8E6B-4737F1FBF0FF}" type="sibTrans" cxnId="{F034CCD0-FA3F-4416-8FF4-B37FFC14960D}">
      <dgm:prSet/>
      <dgm:spPr/>
      <dgm:t>
        <a:bodyPr/>
        <a:lstStyle/>
        <a:p>
          <a:endParaRPr lang="nl-NL"/>
        </a:p>
      </dgm:t>
    </dgm:pt>
    <dgm:pt modelId="{F9564F28-06E9-4A4D-9020-CC4CEA82D015}" type="pres">
      <dgm:prSet presAssocID="{CB21395A-F84F-4B9E-A4AD-C3142AFE1B50}" presName="linearFlow" presStyleCnt="0">
        <dgm:presLayoutVars>
          <dgm:resizeHandles val="exact"/>
        </dgm:presLayoutVars>
      </dgm:prSet>
      <dgm:spPr/>
    </dgm:pt>
    <dgm:pt modelId="{F8841777-0C67-4845-81FF-10019F1D2A55}" type="pres">
      <dgm:prSet presAssocID="{06F2648E-9B4D-4A06-8095-392D40AC117C}" presName="node" presStyleLbl="node1" presStyleIdx="0" presStyleCnt="2" custLinFactNeighborX="-33248" custLinFactNeighborY="2834">
        <dgm:presLayoutVars>
          <dgm:bulletEnabled val="1"/>
        </dgm:presLayoutVars>
      </dgm:prSet>
      <dgm:spPr/>
    </dgm:pt>
    <dgm:pt modelId="{7B3B9514-E91F-47D7-9CB7-4B9BC091C5EC}" type="pres">
      <dgm:prSet presAssocID="{157BB0E8-A8D7-4958-9DBE-336EB5C494AC}" presName="sibTrans" presStyleLbl="sibTrans2D1" presStyleIdx="0" presStyleCnt="1"/>
      <dgm:spPr/>
    </dgm:pt>
    <dgm:pt modelId="{8FBAB5A5-E9B6-4C8B-8267-E96102712531}" type="pres">
      <dgm:prSet presAssocID="{157BB0E8-A8D7-4958-9DBE-336EB5C494AC}" presName="connectorText" presStyleLbl="sibTrans2D1" presStyleIdx="0" presStyleCnt="1"/>
      <dgm:spPr/>
    </dgm:pt>
    <dgm:pt modelId="{232CCFF6-38B4-41AD-AD77-2E3E3707BCE5}" type="pres">
      <dgm:prSet presAssocID="{DE77F46B-0D86-4B2A-9732-41BEDDD8C22B}" presName="node" presStyleLbl="node1" presStyleIdx="1" presStyleCnt="2" custLinFactNeighborX="-35681" custLinFactNeighborY="6648">
        <dgm:presLayoutVars>
          <dgm:bulletEnabled val="1"/>
        </dgm:presLayoutVars>
      </dgm:prSet>
      <dgm:spPr/>
    </dgm:pt>
  </dgm:ptLst>
  <dgm:cxnLst>
    <dgm:cxn modelId="{FEC18308-A1F8-48E0-BADD-0526B06A5BEA}" type="presOf" srcId="{157BB0E8-A8D7-4958-9DBE-336EB5C494AC}" destId="{8FBAB5A5-E9B6-4C8B-8267-E96102712531}" srcOrd="1" destOrd="0" presId="urn:microsoft.com/office/officeart/2005/8/layout/process2"/>
    <dgm:cxn modelId="{0B973366-260E-4699-A86E-98A8330A0ADC}" srcId="{CB21395A-F84F-4B9E-A4AD-C3142AFE1B50}" destId="{06F2648E-9B4D-4A06-8095-392D40AC117C}" srcOrd="0" destOrd="0" parTransId="{4F3E8447-C47F-4706-98BB-612D746893D7}" sibTransId="{157BB0E8-A8D7-4958-9DBE-336EB5C494AC}"/>
    <dgm:cxn modelId="{2542C54D-4B48-4878-8671-49FD8F5A3651}" type="presOf" srcId="{DE77F46B-0D86-4B2A-9732-41BEDDD8C22B}" destId="{232CCFF6-38B4-41AD-AD77-2E3E3707BCE5}" srcOrd="0" destOrd="0" presId="urn:microsoft.com/office/officeart/2005/8/layout/process2"/>
    <dgm:cxn modelId="{6D5E9D6F-C550-48BE-BBA1-2EB539866481}" type="presOf" srcId="{CB21395A-F84F-4B9E-A4AD-C3142AFE1B50}" destId="{F9564F28-06E9-4A4D-9020-CC4CEA82D015}" srcOrd="0" destOrd="0" presId="urn:microsoft.com/office/officeart/2005/8/layout/process2"/>
    <dgm:cxn modelId="{ABBC6F8D-C511-413B-912E-14D9519A1999}" type="presOf" srcId="{157BB0E8-A8D7-4958-9DBE-336EB5C494AC}" destId="{7B3B9514-E91F-47D7-9CB7-4B9BC091C5EC}" srcOrd="0" destOrd="0" presId="urn:microsoft.com/office/officeart/2005/8/layout/process2"/>
    <dgm:cxn modelId="{F034CCD0-FA3F-4416-8FF4-B37FFC14960D}" srcId="{CB21395A-F84F-4B9E-A4AD-C3142AFE1B50}" destId="{DE77F46B-0D86-4B2A-9732-41BEDDD8C22B}" srcOrd="1" destOrd="0" parTransId="{23049DE6-FC11-46CB-9123-F3117BBBB59C}" sibTransId="{A1C4C905-FFB9-42D9-8E6B-4737F1FBF0FF}"/>
    <dgm:cxn modelId="{623C3CDD-522C-4E5D-AB4E-EB4AE37C2D86}" type="presOf" srcId="{06F2648E-9B4D-4A06-8095-392D40AC117C}" destId="{F8841777-0C67-4845-81FF-10019F1D2A55}" srcOrd="0" destOrd="0" presId="urn:microsoft.com/office/officeart/2005/8/layout/process2"/>
    <dgm:cxn modelId="{6D159C1D-6C13-419A-9EEA-D1313CC741FD}" type="presParOf" srcId="{F9564F28-06E9-4A4D-9020-CC4CEA82D015}" destId="{F8841777-0C67-4845-81FF-10019F1D2A55}" srcOrd="0" destOrd="0" presId="urn:microsoft.com/office/officeart/2005/8/layout/process2"/>
    <dgm:cxn modelId="{2A552545-C92A-4803-901B-682CFD5CD1B2}" type="presParOf" srcId="{F9564F28-06E9-4A4D-9020-CC4CEA82D015}" destId="{7B3B9514-E91F-47D7-9CB7-4B9BC091C5EC}" srcOrd="1" destOrd="0" presId="urn:microsoft.com/office/officeart/2005/8/layout/process2"/>
    <dgm:cxn modelId="{9AED388F-11E7-4B02-BF81-EBCAE10AB65A}" type="presParOf" srcId="{7B3B9514-E91F-47D7-9CB7-4B9BC091C5EC}" destId="{8FBAB5A5-E9B6-4C8B-8267-E96102712531}" srcOrd="0" destOrd="0" presId="urn:microsoft.com/office/officeart/2005/8/layout/process2"/>
    <dgm:cxn modelId="{B2C3D49D-35A5-4133-A03C-3070C96AD59F}" type="presParOf" srcId="{F9564F28-06E9-4A4D-9020-CC4CEA82D015}" destId="{232CCFF6-38B4-41AD-AD77-2E3E3707BCE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1777-0C67-4845-81FF-10019F1D2A55}">
      <dsp:nvSpPr>
        <dsp:cNvPr id="0" name=""/>
        <dsp:cNvSpPr/>
      </dsp:nvSpPr>
      <dsp:spPr>
        <a:xfrm>
          <a:off x="2650307" y="25188"/>
          <a:ext cx="3132198" cy="1740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Observatie</a:t>
          </a:r>
        </a:p>
      </dsp:txBody>
      <dsp:txXfrm>
        <a:off x="2701273" y="76154"/>
        <a:ext cx="3030266" cy="1638178"/>
      </dsp:txXfrm>
    </dsp:sp>
    <dsp:sp modelId="{7B3B9514-E91F-47D7-9CB7-4B9BC091C5EC}">
      <dsp:nvSpPr>
        <dsp:cNvPr id="0" name=""/>
        <dsp:cNvSpPr/>
      </dsp:nvSpPr>
      <dsp:spPr>
        <a:xfrm rot="5501276">
          <a:off x="3860942" y="1796738"/>
          <a:ext cx="634722" cy="783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100" kern="1200"/>
        </a:p>
      </dsp:txBody>
      <dsp:txXfrm rot="-5400000">
        <a:off x="3946193" y="1870943"/>
        <a:ext cx="469829" cy="444305"/>
      </dsp:txXfrm>
    </dsp:sp>
    <dsp:sp modelId="{232CCFF6-38B4-41AD-AD77-2E3E3707BCE5}">
      <dsp:nvSpPr>
        <dsp:cNvPr id="0" name=""/>
        <dsp:cNvSpPr/>
      </dsp:nvSpPr>
      <dsp:spPr>
        <a:xfrm>
          <a:off x="2574101" y="2611227"/>
          <a:ext cx="3132198" cy="1740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Behandelplan</a:t>
          </a:r>
        </a:p>
      </dsp:txBody>
      <dsp:txXfrm>
        <a:off x="2625067" y="2662193"/>
        <a:ext cx="3030266" cy="163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8116-3E31-4A28-A700-DA1333FE3F0B}" type="datetimeFigureOut">
              <a:rPr lang="nl-NL" smtClean="0"/>
              <a:t>8-11-2025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26E9D-E514-40B9-9AFF-F92D6D7E3D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68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Geeft voor revalidatiebegeleiding aanknopingspunten waar mee aan de slag te gaan </a:t>
            </a:r>
          </a:p>
          <a:p>
            <a:endParaRPr lang="nl-NL" dirty="0"/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een classificatiesysteem van de Wereldgezondheidsorganisatie (WHO) om de gezondheidstoestand en het functioneren van mensen te beschrijven. Het is een bio-psychosociaal model dat verder kijkt dan alleen een medische diagnose.</a:t>
            </a:r>
            <a:endParaRPr lang="nl-NL" dirty="0"/>
          </a:p>
          <a:p>
            <a:endParaRPr lang="nl-NL" dirty="0"/>
          </a:p>
          <a:p>
            <a:r>
              <a:rPr lang="nl-NL" dirty="0"/>
              <a:t>Externe factoren: iemands fysieke en sociale omgeving </a:t>
            </a:r>
            <a:r>
              <a:rPr lang="nl-NL" dirty="0" err="1"/>
              <a:t>bijv</a:t>
            </a:r>
            <a:r>
              <a:rPr lang="nl-NL" dirty="0"/>
              <a:t>: woonomstandigheden, persoonlijke contacten met anderen, sociale verbanden in gemeenschappen </a:t>
            </a:r>
          </a:p>
          <a:p>
            <a:r>
              <a:rPr lang="nl-NL" dirty="0"/>
              <a:t>Persoonlijke factoren: iemands individuele achtergrond bijv. leeftijd, geslacht, opleiding, persoonlijkheid, opvoeding, beroep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26E9D-E514-40B9-9AFF-F92D6D7E3DB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3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Er wordt gekeken naar individu</a:t>
            </a:r>
          </a:p>
          <a:p>
            <a:pPr marL="171450" indent="-171450">
              <a:buFontTx/>
              <a:buChar char="-"/>
            </a:pPr>
            <a:r>
              <a:rPr lang="nl-NL" dirty="0"/>
              <a:t>Welke ondersteuning en hulpverleners heb je nodig?</a:t>
            </a:r>
          </a:p>
          <a:p>
            <a:pPr marL="171450" indent="-171450">
              <a:buFontTx/>
              <a:buChar char="-"/>
            </a:pPr>
            <a:r>
              <a:rPr lang="nl-NL" dirty="0"/>
              <a:t>Hulpverleners staan achter en naast je. Revalidant moet het doen. </a:t>
            </a:r>
          </a:p>
          <a:p>
            <a:pPr marL="171450" indent="-171450">
              <a:buFontTx/>
              <a:buChar char="-"/>
            </a:pPr>
            <a:r>
              <a:rPr lang="nl-NL" dirty="0"/>
              <a:t>Wat is voor jou belangrijk? Eigen regie!!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26E9D-E514-40B9-9AFF-F92D6D7E3DB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2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A7A3B8A6-82E8-FC8D-EF77-5C8C37331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268B3-C929-3486-BA82-EC852E474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Ruimte voor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AE390B-AC9A-C313-5E70-95A50BED2F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 eventueel een ondertitel</a:t>
            </a:r>
          </a:p>
        </p:txBody>
      </p:sp>
    </p:spTree>
    <p:extLst>
      <p:ext uri="{BB962C8B-B14F-4D97-AF65-F5344CB8AC3E}">
        <p14:creationId xmlns:p14="http://schemas.microsoft.com/office/powerpoint/2010/main" val="42495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lijn, ontwerp&#10;&#10;Automatisch gegenereerde beschrijving">
            <a:extLst>
              <a:ext uri="{FF2B5EF4-FFF2-40B4-BE49-F238E27FC236}">
                <a16:creationId xmlns:a16="http://schemas.microsoft.com/office/drawing/2014/main" id="{FED95691-749F-86D1-B927-BF0430099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0FC0A4-5909-AFC5-D448-D037F8318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5656"/>
            <a:ext cx="10515600" cy="5461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Titel van deze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E82DC-C87E-EDE9-9B70-45BD7DE1BF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63251"/>
            <a:ext cx="10515600" cy="4351338"/>
          </a:xfrm>
        </p:spPr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992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70FC9B-4455-FA1C-694D-407B358B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710BAA-6663-41A2-F396-D07FD72B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E4CC07-AE7F-58C5-DAD4-5412BFB14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CB278-8A59-4808-9A10-986D091D7532}" type="datetimeFigureOut">
              <a:rPr lang="nl-NL" smtClean="0"/>
              <a:t>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8B2B67-9CA6-3A47-E293-B19F7D209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4B6D4-654B-0B58-2098-A1E4BD506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23A11-807F-43A9-8CEC-AB30B8C0F0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1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E969F-B287-87DB-3A88-21D6C2528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Revalidatie na </a:t>
            </a:r>
            <a:br>
              <a:rPr lang="nl-NL" dirty="0"/>
            </a:br>
            <a:r>
              <a:rPr lang="nl-NL" dirty="0"/>
              <a:t>niet-aangeboren hersenletsel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CECAC5-EED4-7ED3-C21D-838541FE7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i="0" dirty="0"/>
              <a:t>Iris Habets</a:t>
            </a:r>
          </a:p>
          <a:p>
            <a:r>
              <a:rPr lang="nl-NL" i="0" dirty="0"/>
              <a:t>Revalidatiearts </a:t>
            </a:r>
          </a:p>
        </p:txBody>
      </p:sp>
    </p:spTree>
    <p:extLst>
      <p:ext uri="{BB962C8B-B14F-4D97-AF65-F5344CB8AC3E}">
        <p14:creationId xmlns:p14="http://schemas.microsoft.com/office/powerpoint/2010/main" val="224851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F3A41-5F56-F40E-B4B4-76DD8BF6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Multidisciplinair 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C96D7-30D9-C93D-24F9-68BB54C59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Revalidatiearts</a:t>
            </a:r>
          </a:p>
          <a:p>
            <a:r>
              <a:rPr lang="nl-NL" dirty="0" err="1"/>
              <a:t>Physician</a:t>
            </a:r>
            <a:r>
              <a:rPr lang="nl-NL" dirty="0"/>
              <a:t> Assistent – Verpleegkundig Specialist</a:t>
            </a:r>
          </a:p>
          <a:p>
            <a:r>
              <a:rPr lang="nl-NL" dirty="0"/>
              <a:t>(Neuro) psycholoog</a:t>
            </a:r>
          </a:p>
          <a:p>
            <a:r>
              <a:rPr lang="nl-NL" dirty="0"/>
              <a:t>Ergotherapeut</a:t>
            </a:r>
          </a:p>
          <a:p>
            <a:r>
              <a:rPr lang="nl-NL" dirty="0"/>
              <a:t>Fysiotherapeut</a:t>
            </a:r>
          </a:p>
          <a:p>
            <a:r>
              <a:rPr lang="nl-NL" dirty="0"/>
              <a:t>Cognitief revalidatietherapeut</a:t>
            </a:r>
          </a:p>
          <a:p>
            <a:r>
              <a:rPr lang="nl-NL" dirty="0"/>
              <a:t>Logopedist</a:t>
            </a:r>
          </a:p>
          <a:p>
            <a:r>
              <a:rPr lang="nl-NL" dirty="0"/>
              <a:t>Maatschappelijker werker</a:t>
            </a:r>
          </a:p>
          <a:p>
            <a:r>
              <a:rPr lang="nl-NL" dirty="0"/>
              <a:t>Verpleegkundige</a:t>
            </a:r>
          </a:p>
          <a:p>
            <a:r>
              <a:rPr lang="nl-NL" dirty="0"/>
              <a:t>Bewegingsagoog</a:t>
            </a:r>
          </a:p>
          <a:p>
            <a:r>
              <a:rPr lang="nl-NL" dirty="0"/>
              <a:t>Muziektherapeut </a:t>
            </a:r>
          </a:p>
        </p:txBody>
      </p:sp>
    </p:spTree>
    <p:extLst>
      <p:ext uri="{BB962C8B-B14F-4D97-AF65-F5344CB8AC3E}">
        <p14:creationId xmlns:p14="http://schemas.microsoft.com/office/powerpoint/2010/main" val="27821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DA4C4-D26A-E5D2-22CF-8E2406016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D0F1B-D612-3009-1BFB-E031698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778" y="706749"/>
            <a:ext cx="10515600" cy="546100"/>
          </a:xfrm>
        </p:spPr>
        <p:txBody>
          <a:bodyPr/>
          <a:lstStyle/>
          <a:p>
            <a:r>
              <a:rPr lang="nl-NL" dirty="0"/>
              <a:t>Multidisciplinair team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8F39F06-9D39-F60C-34CC-7D49880AC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84656"/>
              </p:ext>
            </p:extLst>
          </p:nvPr>
        </p:nvGraphicFramePr>
        <p:xfrm>
          <a:off x="838200" y="16637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sychotherapie zwart glyph-pictogram. psychologische methode. preventie,  behandeling van psychische stoornissen. cognitieve gedragstherapie.  silhouet symbool op witte ruimte. vector geïsoleerde illustratie 4961105  Vectorkunst bij Vecteezy">
            <a:extLst>
              <a:ext uri="{FF2B5EF4-FFF2-40B4-BE49-F238E27FC236}">
                <a16:creationId xmlns:a16="http://schemas.microsoft.com/office/drawing/2014/main" id="{757C52EE-995A-BB35-765E-9EA9979C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5800" y="149860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at houten nins® poppetjes (12st)">
            <a:extLst>
              <a:ext uri="{FF2B5EF4-FFF2-40B4-BE49-F238E27FC236}">
                <a16:creationId xmlns:a16="http://schemas.microsoft.com/office/drawing/2014/main" id="{0193FA5B-34A5-F13D-D824-8E0FED55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02" y="4466602"/>
            <a:ext cx="1455395" cy="14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6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522B3-0C57-8EFE-EB92-375C3BFD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184"/>
            <a:ext cx="10515600" cy="546100"/>
          </a:xfrm>
        </p:spPr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0B9D1-B20C-523D-63AE-F4644F5B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nl-NL" dirty="0"/>
              <a:t>Lichamelijk		verbeteren kracht, conditie, coördinatie</a:t>
            </a:r>
          </a:p>
          <a:p>
            <a:endParaRPr lang="nl-NL" dirty="0"/>
          </a:p>
          <a:p>
            <a:r>
              <a:rPr lang="nl-NL" dirty="0"/>
              <a:t>Vermoeidheid	in kaart brengen energieverdeling, adviezen </a:t>
            </a:r>
          </a:p>
          <a:p>
            <a:endParaRPr lang="nl-NL" dirty="0"/>
          </a:p>
          <a:p>
            <a:r>
              <a:rPr lang="nl-NL" dirty="0"/>
              <a:t>Cognitie		in kaart brengen, uitleg en informatie, aanreiken 					cognitieve compensatie strategieën 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246EA7-102C-1450-9F56-C32E225C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21" y="3920763"/>
            <a:ext cx="3054950" cy="2353935"/>
          </a:xfrm>
          <a:prstGeom prst="rect">
            <a:avLst/>
          </a:prstGeom>
        </p:spPr>
      </p:pic>
      <p:pic>
        <p:nvPicPr>
          <p:cNvPr id="2050" name="Picture 2" descr="Een medewerker met Post-Covid-19 Syndroom (PCS), hoe kun je helpen? |  Leiderschap &amp; Inzetbaarheid}">
            <a:extLst>
              <a:ext uri="{FF2B5EF4-FFF2-40B4-BE49-F238E27FC236}">
                <a16:creationId xmlns:a16="http://schemas.microsoft.com/office/drawing/2014/main" id="{99AAC210-9AD6-9649-E80C-48EC725C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24" y="3971696"/>
            <a:ext cx="1592089" cy="22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5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FA9F-ACD8-9B24-5DC2-5F977D65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716EB-766B-B64A-D34A-7E530FA3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Inspanningsonderzoek</a:t>
            </a:r>
          </a:p>
          <a:p>
            <a:r>
              <a:rPr lang="nl-NL" sz="2400" dirty="0"/>
              <a:t>Gangbeeldanalyse</a:t>
            </a:r>
          </a:p>
          <a:p>
            <a:r>
              <a:rPr lang="nl-NL" sz="2400" dirty="0"/>
              <a:t>Libra Arbeid</a:t>
            </a:r>
          </a:p>
          <a:p>
            <a:r>
              <a:rPr lang="nl-NL" sz="2400" dirty="0"/>
              <a:t>Leefstijlloket </a:t>
            </a:r>
          </a:p>
          <a:p>
            <a:r>
              <a:rPr lang="nl-NL" sz="2400" dirty="0"/>
              <a:t>Combinatie spreekuren met technisch instrumentmaker en orthopedisch schoenmaker </a:t>
            </a:r>
          </a:p>
          <a:p>
            <a:r>
              <a:rPr lang="nl-NL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5686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iests in Voting Booths – The Lutheran Witness">
            <a:extLst>
              <a:ext uri="{FF2B5EF4-FFF2-40B4-BE49-F238E27FC236}">
                <a16:creationId xmlns:a16="http://schemas.microsoft.com/office/drawing/2014/main" id="{141509DF-0455-BF45-4344-734E7E68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>
            <a:fillRect/>
          </a:stretch>
        </p:blipFill>
        <p:spPr bwMode="auto">
          <a:xfrm>
            <a:off x="2325687" y="1139031"/>
            <a:ext cx="73120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9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DAECD-8B15-AB74-3580-A76B0391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0" y="2882900"/>
            <a:ext cx="7137400" cy="546100"/>
          </a:xfrm>
        </p:spPr>
        <p:txBody>
          <a:bodyPr>
            <a:noAutofit/>
          </a:bodyPr>
          <a:lstStyle/>
          <a:p>
            <a:r>
              <a:rPr lang="nl-NL" sz="4400" dirty="0"/>
              <a:t>Einde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A22293-FDD1-D7B9-AA3B-AF43BB8F4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97" y="2669708"/>
            <a:ext cx="2728913" cy="12482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E6073B-64DD-A0E4-44F8-68787BA2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44" y="2541354"/>
            <a:ext cx="28194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953C1-92CB-6490-FC7B-82E2B49B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Libra Revalidatie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36BEDC-CF0C-584E-DB78-F100D15F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9110"/>
            <a:ext cx="5947611" cy="39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790EB26-14DF-22E8-4D54-360EE565BE9A}"/>
              </a:ext>
            </a:extLst>
          </p:cNvPr>
          <p:cNvSpPr txBox="1"/>
          <p:nvPr/>
        </p:nvSpPr>
        <p:spPr>
          <a:xfrm>
            <a:off x="7186060" y="2000135"/>
            <a:ext cx="4383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Revalidatiecentra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Blixembosch, Eindhoven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Leijpark, Tilburg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200" dirty="0"/>
              <a:t>Locatie Weert</a:t>
            </a:r>
          </a:p>
          <a:p>
            <a:endParaRPr lang="nl-NL" sz="2200" dirty="0"/>
          </a:p>
          <a:p>
            <a:r>
              <a:rPr lang="nl-NL" sz="2200" dirty="0"/>
              <a:t>Ziekenhuizen, regio Eindhoven</a:t>
            </a:r>
          </a:p>
        </p:txBody>
      </p:sp>
    </p:spTree>
    <p:extLst>
      <p:ext uri="{BB962C8B-B14F-4D97-AF65-F5344CB8AC3E}">
        <p14:creationId xmlns:p14="http://schemas.microsoft.com/office/powerpoint/2010/main" val="403226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AC3C7-5340-C897-E3CE-A03137DC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77" y="11338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dirty="0"/>
              <a:t>Revalideren is leren om zo zelfstandig mogelijk te leven met een chronische ziekte of blijvende beperking(en) </a:t>
            </a:r>
          </a:p>
        </p:txBody>
      </p:sp>
    </p:spTree>
    <p:extLst>
      <p:ext uri="{BB962C8B-B14F-4D97-AF65-F5344CB8AC3E}">
        <p14:creationId xmlns:p14="http://schemas.microsoft.com/office/powerpoint/2010/main" val="316530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09BA3-9D8B-5A88-095A-ED3137CD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BA24C5-38CC-C7AD-B1AF-81CAC485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251"/>
            <a:ext cx="10515600" cy="4597849"/>
          </a:xfrm>
        </p:spPr>
        <p:txBody>
          <a:bodyPr>
            <a:normAutofit/>
          </a:bodyPr>
          <a:lstStyle/>
          <a:p>
            <a:r>
              <a:rPr lang="nl-NL" dirty="0"/>
              <a:t>Eerste lijn (fysiotherapeut, ergotherapeut ..)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Regionale netwerken (NAH)</a:t>
            </a:r>
          </a:p>
          <a:p>
            <a:endParaRPr lang="nl-NL" dirty="0"/>
          </a:p>
          <a:p>
            <a:r>
              <a:rPr lang="nl-NL" dirty="0"/>
              <a:t>Tweede lijn (Medisch Specialistische Revalidatie (MSR))</a:t>
            </a:r>
          </a:p>
          <a:p>
            <a:pPr lvl="1"/>
            <a:r>
              <a:rPr lang="nl-NL" dirty="0"/>
              <a:t>Revalidatiecentrum</a:t>
            </a:r>
          </a:p>
          <a:p>
            <a:pPr lvl="1"/>
            <a:r>
              <a:rPr lang="nl-NL" dirty="0"/>
              <a:t>Ziekenhuis</a:t>
            </a:r>
          </a:p>
          <a:p>
            <a:pPr lvl="1"/>
            <a:r>
              <a:rPr lang="nl-NL" dirty="0"/>
              <a:t>Zelfstandig behandelcentrum (ZBC)</a:t>
            </a:r>
          </a:p>
          <a:p>
            <a:endParaRPr lang="nl-NL" dirty="0"/>
          </a:p>
          <a:p>
            <a:r>
              <a:rPr lang="nl-NL" dirty="0"/>
              <a:t>Vormen:</a:t>
            </a:r>
          </a:p>
          <a:p>
            <a:pPr lvl="1"/>
            <a:r>
              <a:rPr lang="nl-NL" dirty="0"/>
              <a:t>Klinisch (opname)</a:t>
            </a:r>
          </a:p>
          <a:p>
            <a:pPr lvl="1"/>
            <a:r>
              <a:rPr lang="nl-NL" dirty="0"/>
              <a:t>Poliklinisch (dagbehandeling)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42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6CFB7-1BF1-6427-6BAF-77D04DEB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Niet-aangeboren hersenletsel (NAH)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B1BBC7-3BC4-D65E-6888-23C56DF7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437"/>
            <a:ext cx="10515600" cy="40251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Mogelijke oorzaken: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Beroerte (herseninfarcten en hersenbloedingen)</a:t>
            </a:r>
          </a:p>
          <a:p>
            <a:r>
              <a:rPr lang="nl-NL" dirty="0"/>
              <a:t>Ongeval (traumatisch letsel)</a:t>
            </a:r>
          </a:p>
          <a:p>
            <a:r>
              <a:rPr lang="nl-NL" dirty="0"/>
              <a:t>Tumor</a:t>
            </a:r>
          </a:p>
          <a:p>
            <a:r>
              <a:rPr lang="nl-NL" dirty="0"/>
              <a:t>Hersen(vlies)ontsteking</a:t>
            </a:r>
          </a:p>
          <a:p>
            <a:r>
              <a:rPr lang="nl-NL" dirty="0"/>
              <a:t>Zuurstoftekort in de hersenen door bijvoorbeeld een hartstilstand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69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0D7F0-53CD-D015-BE52-2ACF513B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NAH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1DB9A-79A6-CDBD-09CB-9473B8B9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Lichamelijk (bijv. krachtsverlies)</a:t>
            </a:r>
          </a:p>
          <a:p>
            <a:r>
              <a:rPr lang="nl-NL" dirty="0"/>
              <a:t>Zintuigelijk (bijv. hemianopsie)</a:t>
            </a:r>
          </a:p>
          <a:p>
            <a:r>
              <a:rPr lang="nl-NL" dirty="0"/>
              <a:t>Communicatief (bijv. afasie)</a:t>
            </a:r>
          </a:p>
          <a:p>
            <a:r>
              <a:rPr lang="nl-NL" dirty="0"/>
              <a:t>Cognitief (bijv. geheugenklachten)</a:t>
            </a:r>
          </a:p>
          <a:p>
            <a:r>
              <a:rPr lang="nl-NL" dirty="0"/>
              <a:t>Emotioneel en gedragsmatig (bijv. sneller boos) </a:t>
            </a:r>
          </a:p>
          <a:p>
            <a:r>
              <a:rPr lang="nl-NL" dirty="0"/>
              <a:t>Vermoeidheid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27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11B9524-7A83-425A-AFC2-755E9B43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1092200"/>
            <a:ext cx="5057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menigvuldigingsteken 1">
            <a:extLst>
              <a:ext uri="{FF2B5EF4-FFF2-40B4-BE49-F238E27FC236}">
                <a16:creationId xmlns:a16="http://schemas.microsoft.com/office/drawing/2014/main" id="{5BAE31D0-3114-7867-9200-68E9DE80645A}"/>
              </a:ext>
            </a:extLst>
          </p:cNvPr>
          <p:cNvSpPr/>
          <p:nvPr/>
        </p:nvSpPr>
        <p:spPr>
          <a:xfrm>
            <a:off x="5805616" y="2835875"/>
            <a:ext cx="580767" cy="5436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32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38C3C26-1477-D3B7-E167-EDF1E08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84" y="722316"/>
            <a:ext cx="5101315" cy="50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A73A-1D34-AD45-C9A6-BAABF9CD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7" y="2882900"/>
            <a:ext cx="10515600" cy="546100"/>
          </a:xfrm>
        </p:spPr>
        <p:txBody>
          <a:bodyPr/>
          <a:lstStyle/>
          <a:p>
            <a:r>
              <a:rPr lang="nl-NL" dirty="0"/>
              <a:t>ICF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45BD91-F602-30BE-D5F8-56D76711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419100"/>
            <a:ext cx="7972426" cy="54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078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6BB02321-1B36-4275-BBE2-077F917AC261}" vid="{CA273CA8-0F48-407F-875B-C6FF956E256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c4ace7-0f1e-49d7-924e-dad570629f57" xsi:nil="true"/>
    <lcf76f155ced4ddcb4097134ff3c332f xmlns="8b24ab86-945b-4975-9b1a-0aaa48a398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D1112A8AEB84489C9BDFBA8F4BD0E" ma:contentTypeVersion="15" ma:contentTypeDescription="Een nieuw document maken." ma:contentTypeScope="" ma:versionID="7ace91aedb0f6f2cb893b0b9f34e70e1">
  <xsd:schema xmlns:xsd="http://www.w3.org/2001/XMLSchema" xmlns:xs="http://www.w3.org/2001/XMLSchema" xmlns:p="http://schemas.microsoft.com/office/2006/metadata/properties" xmlns:ns2="8b24ab86-945b-4975-9b1a-0aaa48a39867" xmlns:ns3="f8c4ace7-0f1e-49d7-924e-dad570629f57" targetNamespace="http://schemas.microsoft.com/office/2006/metadata/properties" ma:root="true" ma:fieldsID="6dc1dd75faf5d9cecae566881a738d6f" ns2:_="" ns3:_="">
    <xsd:import namespace="8b24ab86-945b-4975-9b1a-0aaa48a39867"/>
    <xsd:import namespace="f8c4ace7-0f1e-49d7-924e-dad570629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4ab86-945b-4975-9b1a-0aaa48a39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a45ffa7-34da-4750-b7e3-20735a7c9d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4ace7-0f1e-49d7-924e-dad570629f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d7fc5e-70c0-44de-8638-6cd50cdf432c}" ma:internalName="TaxCatchAll" ma:showField="CatchAllData" ma:web="f8c4ace7-0f1e-49d7-924e-dad570629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E1012-7DEB-44C1-AC42-46EDC0D464C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8c4ace7-0f1e-49d7-924e-dad570629f57"/>
    <ds:schemaRef ds:uri="http://schemas.microsoft.com/office/infopath/2007/PartnerControls"/>
    <ds:schemaRef ds:uri="http://purl.org/dc/terms/"/>
    <ds:schemaRef ds:uri="8b24ab86-945b-4975-9b1a-0aaa48a39867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AF9D63-2A5A-4128-A775-149DC6CD9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4ab86-945b-4975-9b1a-0aaa48a39867"/>
    <ds:schemaRef ds:uri="f8c4ace7-0f1e-49d7-924e-dad570629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27597-E249-4C72-9FF0-CB764D72CC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LIBRA template 16x9 HD_Leren</Template>
  <TotalTime>221</TotalTime>
  <Words>356</Words>
  <Application>Microsoft Office PowerPoint</Application>
  <PresentationFormat>Breedbeeld</PresentationFormat>
  <Paragraphs>87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Verdana</vt:lpstr>
      <vt:lpstr>Wingdings</vt:lpstr>
      <vt:lpstr>Kantoorthema</vt:lpstr>
      <vt:lpstr>Revalidatie na  niet-aangeboren hersenletsel</vt:lpstr>
      <vt:lpstr>Libra Revalidatie</vt:lpstr>
      <vt:lpstr>PowerPoint-presentatie</vt:lpstr>
      <vt:lpstr>Revalidatie</vt:lpstr>
      <vt:lpstr>Niet-aangeboren hersenletsel (NAH)</vt:lpstr>
      <vt:lpstr>Gevolgen van NAH</vt:lpstr>
      <vt:lpstr>PowerPoint-presentatie</vt:lpstr>
      <vt:lpstr>PowerPoint-presentatie</vt:lpstr>
      <vt:lpstr>ICF</vt:lpstr>
      <vt:lpstr>Multidisciplinair team</vt:lpstr>
      <vt:lpstr>Multidisciplinair team</vt:lpstr>
      <vt:lpstr>Voorbeelden</vt:lpstr>
      <vt:lpstr>Revalidatie</vt:lpstr>
      <vt:lpstr>PowerPoint-presentatie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Revalidatie na  niet-aangeboren hersenletsel</dc:title>
  <dc:creator>Iris Habets</dc:creator>
  <cp:lastModifiedBy>Frederique de Wit</cp:lastModifiedBy>
  <cp:revision>42</cp:revision>
  <dcterms:created xsi:type="dcterms:W3CDTF">2025-10-24T11:11:14Z</dcterms:created>
  <dcterms:modified xsi:type="dcterms:W3CDTF">2025-11-08T08:43:16Z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0x010100580D1112A8AEB84489C9BDFBA8F4BD0E</vt:lpwstr>
  </property>
  <property fmtid="{D5CDD505-2E9C-101B-9397-08002B2CF9AE}" pid="3" name="MediaServiceImageTags">
    <vt:lpwstr/>
  </property>
</Properties>
</file>