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0" r:id="rId5"/>
    <p:sldMasterId id="2147483652" r:id="rId6"/>
  </p:sldMasterIdLst>
  <p:notesMasterIdLst>
    <p:notesMasterId r:id="rId22"/>
  </p:notesMasterIdLst>
  <p:handoutMasterIdLst>
    <p:handoutMasterId r:id="rId23"/>
  </p:handoutMasterIdLst>
  <p:sldIdLst>
    <p:sldId id="264" r:id="rId7"/>
    <p:sldId id="265" r:id="rId8"/>
    <p:sldId id="267" r:id="rId9"/>
    <p:sldId id="342" r:id="rId10"/>
    <p:sldId id="393" r:id="rId11"/>
    <p:sldId id="534" r:id="rId12"/>
    <p:sldId id="273" r:id="rId13"/>
    <p:sldId id="278" r:id="rId14"/>
    <p:sldId id="279" r:id="rId15"/>
    <p:sldId id="288" r:id="rId16"/>
    <p:sldId id="276" r:id="rId17"/>
    <p:sldId id="405" r:id="rId18"/>
    <p:sldId id="258" r:id="rId19"/>
    <p:sldId id="535" r:id="rId20"/>
    <p:sldId id="536" r:id="rId21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E"/>
    <a:srgbClr val="00539F"/>
    <a:srgbClr val="004B9B"/>
    <a:srgbClr val="003E7F"/>
    <a:srgbClr val="3663A3"/>
    <a:srgbClr val="2C508E"/>
    <a:srgbClr val="1F4C8E"/>
    <a:srgbClr val="235398"/>
    <a:srgbClr val="285AA1"/>
    <a:srgbClr val="125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4660" autoAdjust="0"/>
  </p:normalViewPr>
  <p:slideViewPr>
    <p:cSldViewPr snapToGrid="0" snapToObjects="1">
      <p:cViewPr varScale="1">
        <p:scale>
          <a:sx n="85" d="100"/>
          <a:sy n="85" d="100"/>
        </p:scale>
        <p:origin x="137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E031-5097-B248-80CE-CB1E1015B1B1}" type="datetimeFigureOut">
              <a:rPr lang="nl-NL" smtClean="0"/>
              <a:pPr/>
              <a:t>29-1-2025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0A04-1414-AF42-9894-652F888DE4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119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6CBF7-3D42-D445-AE3D-0A328140D4C4}" type="datetimeFigureOut">
              <a:rPr lang="nl-NL" smtClean="0"/>
              <a:pPr/>
              <a:t>29-1-2025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E4031-090E-9F40-8F15-7C76B0286A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830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Niet aan te doen aan de cogn problemen. </a:t>
            </a:r>
          </a:p>
          <a:p>
            <a:endParaRPr lang="nl-NL" altLang="nl-NL"/>
          </a:p>
          <a:p>
            <a:r>
              <a:rPr lang="nl-NL" altLang="nl-NL"/>
              <a:t>We denken vaak dat het spiermodel (meer trainen meer effect) van toepassing is op het brein/ cognitie. Helaas blijkt dit uit onderzoek niet zo te zijn er vindt geen  generalisatie plaats.</a:t>
            </a:r>
          </a:p>
          <a:p>
            <a:endParaRPr lang="nl-NL" altLang="nl-NL"/>
          </a:p>
          <a:p>
            <a:endParaRPr lang="nl-NL" altLang="nl-NL"/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BE1FADA-BA33-429C-835B-DCF2FBEF255D}" type="slidenum">
              <a:rPr lang="nl-NL" altLang="nl-NL">
                <a:latin typeface="Calibri" charset="0"/>
              </a:rPr>
              <a:pPr eaLnBrk="1" hangingPunct="1"/>
              <a:t>8</a:t>
            </a:fld>
            <a:endParaRPr lang="nl-NL" alt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Gelukkig heb ik ook goed nieuws, strategie training heeft wel effect! </a:t>
            </a:r>
          </a:p>
          <a:p>
            <a:r>
              <a:rPr lang="nl-NL" altLang="nl-NL"/>
              <a:t>Daar ga ik het vandaag met jullie over hebben. </a:t>
            </a:r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A1B92E5-2E74-4659-85D7-EFCA209E269B}" type="slidenum">
              <a:rPr lang="nl-NL" altLang="nl-NL">
                <a:latin typeface="Calibri" charset="0"/>
              </a:rPr>
              <a:pPr eaLnBrk="1" hangingPunct="1"/>
              <a:t>9</a:t>
            </a:fld>
            <a:endParaRPr lang="nl-NL" altLang="nl-NL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1740468"/>
            <a:ext cx="7402748" cy="1928629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defRPr sz="3500" b="1" i="0" cap="none" baseline="0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 dirty="0"/>
              <a:t>Titel over een of meer regels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401" y="3837236"/>
            <a:ext cx="7402749" cy="6707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Datum hier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4"/>
            <a:ext cx="3665166" cy="2026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49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49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4"/>
            <a:ext cx="3665166" cy="2026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39620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 baseline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Klik hier om een 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270000"/>
            <a:ext cx="9144000" cy="658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e afbeelding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270000"/>
            <a:ext cx="9144000" cy="4408947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8"/>
            <a:ext cx="6379052" cy="101215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7" b="8559"/>
          <a:stretch>
            <a:fillRect/>
          </a:stretch>
        </p:blipFill>
        <p:spPr>
          <a:xfrm>
            <a:off x="0" y="4909312"/>
            <a:ext cx="9151200" cy="195093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468313" y="5323730"/>
            <a:ext cx="1439391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Bezoekadres:</a:t>
            </a:r>
          </a:p>
          <a:p>
            <a:r>
              <a:rPr lang="nl-NL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Heidelberglaan 100</a:t>
            </a:r>
          </a:p>
          <a:p>
            <a:r>
              <a:rPr lang="nl-NL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3584 CX UTRECHT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2123728" y="5323730"/>
            <a:ext cx="1439391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0" i="0" u="none" strike="noStrike" kern="1200" baseline="0" dirty="0" err="1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Postadres</a:t>
            </a:r>
            <a:r>
              <a:rPr lang="en-US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:</a:t>
            </a:r>
          </a:p>
          <a:p>
            <a:r>
              <a:rPr lang="en-US" sz="1050" b="0" i="0" u="none" strike="noStrike" kern="1200" baseline="0" dirty="0" err="1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Postbus</a:t>
            </a:r>
            <a:r>
              <a:rPr lang="en-US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 85500</a:t>
            </a:r>
          </a:p>
          <a:p>
            <a:r>
              <a:rPr lang="en-US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3508 GA UTRECHT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3707904" y="5323730"/>
            <a:ext cx="244827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T. 088 75 595 93</a:t>
            </a:r>
          </a:p>
          <a:p>
            <a:r>
              <a:rPr lang="nl-NL" sz="105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E. hersencentrum@umcutrecht.nl</a:t>
            </a:r>
            <a:endParaRPr lang="nl-NL" sz="105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468313" y="6115818"/>
            <a:ext cx="42477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b="0" i="0" u="none" strike="noStrike" kern="1200" baseline="0" dirty="0" err="1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www.umcutrecht.nl</a:t>
            </a:r>
            <a:r>
              <a:rPr lang="nl-NL" sz="1800" b="0" i="0" u="none" strike="noStrike" kern="1200" baseline="0" dirty="0">
                <a:solidFill>
                  <a:schemeClr val="bg1"/>
                </a:solidFill>
                <a:latin typeface="Segoe UI"/>
                <a:ea typeface="+mn-ea"/>
                <a:cs typeface="Segoe UI"/>
              </a:rPr>
              <a:t>/hersencentrum</a:t>
            </a:r>
            <a:endParaRPr lang="nl-NL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8" name="Afbeelding 7" descr="Hersencentrum_logo_liggend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646" y="4134998"/>
            <a:ext cx="2025061" cy="774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1807969"/>
            <a:ext cx="7402748" cy="667891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 cap="none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Titel die een nieuw hoofdstuk markeert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401" y="2673770"/>
            <a:ext cx="7402749" cy="27555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Subtitel hier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24973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8313" y="6497638"/>
            <a:ext cx="863600" cy="1936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DE6E5-6A9F-4C96-AF03-935E11605FA2}" type="datetimeyyyy">
              <a:rPr lang="nl-NL" smtClean="0"/>
              <a:t>2025</a:t>
            </a:fld>
            <a:endParaRPr lang="nl-NL" dirty="0"/>
          </a:p>
        </p:txBody>
      </p:sp>
      <p:sp>
        <p:nvSpPr>
          <p:cNvPr id="5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68313" y="6253163"/>
            <a:ext cx="6840537" cy="220662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&lt; Presentatietitel invullen &gt;</a:t>
            </a:r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135063" y="6491288"/>
            <a:ext cx="830262" cy="1936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-   # </a:t>
            </a:r>
            <a:fld id="{3E517085-BDE2-41A0-B3C2-1529E5C65462}" type="slidenum">
              <a:rPr lang="nl-NL" sz="100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1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58721C-3BDD-4737-A511-A23F7D3B8BDA}" type="datetimeyyyy">
              <a:rPr lang="nl-NL" smtClean="0"/>
              <a:t>2025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&lt; Presentatietitel invullen &gt;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1CCC1A-3D92-47AF-BC28-5BF10C55A5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88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3889-AFCA-4093-B2D6-16B70FE85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344" y="457495"/>
            <a:ext cx="8231981" cy="659242"/>
          </a:xfrm>
        </p:spPr>
        <p:txBody>
          <a:bodyPr/>
          <a:lstStyle/>
          <a:p>
            <a:r>
              <a:rPr lang="nl-NL" noProof="0" dirty="0"/>
              <a:t>Klik om titel toe te voegen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6683DB6-B943-4CFE-A5AE-48FA906A5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344" y="1530000"/>
            <a:ext cx="8224838" cy="43200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tx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lvl3pPr>
            <a:lvl4pPr marL="202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405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60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81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7pPr>
          </a:lstStyle>
          <a:p>
            <a:pPr lvl="0"/>
            <a:r>
              <a:rPr lang="nl-NL" noProof="0" dirty="0"/>
              <a:t>Klik om kop toe te voegen</a:t>
            </a:r>
          </a:p>
          <a:p>
            <a:pPr lvl="1"/>
            <a:r>
              <a:rPr lang="nl-NL" noProof="0" dirty="0" err="1"/>
              <a:t>Subkop</a:t>
            </a:r>
            <a:endParaRPr lang="nl-NL" noProof="0" dirty="0"/>
          </a:p>
          <a:p>
            <a:pPr lvl="2"/>
            <a:r>
              <a:rPr lang="nl-NL" noProof="0" dirty="0"/>
              <a:t>Body tekst</a:t>
            </a:r>
          </a:p>
          <a:p>
            <a:pPr lvl="3"/>
            <a:r>
              <a:rPr lang="nl-NL" noProof="0" dirty="0" err="1"/>
              <a:t>Bullet</a:t>
            </a:r>
            <a:r>
              <a:rPr lang="nl-NL" noProof="0" dirty="0"/>
              <a:t> niveau 1</a:t>
            </a:r>
          </a:p>
          <a:p>
            <a:pPr lvl="4"/>
            <a:r>
              <a:rPr lang="nl-NL" noProof="0" dirty="0" err="1"/>
              <a:t>Bullet</a:t>
            </a:r>
            <a:r>
              <a:rPr lang="nl-NL" noProof="0" dirty="0"/>
              <a:t> niveau 2</a:t>
            </a:r>
          </a:p>
          <a:p>
            <a:pPr lvl="5"/>
            <a:r>
              <a:rPr lang="nl-NL" noProof="0" dirty="0" err="1"/>
              <a:t>Bullet</a:t>
            </a:r>
            <a:r>
              <a:rPr lang="nl-NL" noProof="0" dirty="0"/>
              <a:t> niveau 3</a:t>
            </a:r>
          </a:p>
          <a:p>
            <a:pPr lvl="6"/>
            <a:r>
              <a:rPr lang="nl-NL" noProof="0" dirty="0" err="1"/>
              <a:t>Bullet</a:t>
            </a:r>
            <a:r>
              <a:rPr lang="nl-NL" noProof="0" dirty="0"/>
              <a:t> niveau 4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8A15A47-0960-4D45-B4FF-EF3A0BAEF993}"/>
              </a:ext>
            </a:extLst>
          </p:cNvPr>
          <p:cNvGrpSpPr/>
          <p:nvPr userDrawn="1"/>
        </p:nvGrpSpPr>
        <p:grpSpPr>
          <a:xfrm>
            <a:off x="-1847850" y="1"/>
            <a:ext cx="1746913" cy="2378495"/>
            <a:chOff x="-2463800" y="0"/>
            <a:chExt cx="2329217" cy="2378495"/>
          </a:xfrm>
        </p:grpSpPr>
        <p:sp>
          <p:nvSpPr>
            <p:cNvPr id="27" name="Rectangle 106">
              <a:extLst>
                <a:ext uri="{FF2B5EF4-FFF2-40B4-BE49-F238E27FC236}">
                  <a16:creationId xmlns:a16="http://schemas.microsoft.com/office/drawing/2014/main" id="{A1DB3519-1E30-4471-AD4C-6DDC3B82DFD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-2463800" y="0"/>
              <a:ext cx="2329217" cy="23784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144000" tIns="144000" rIns="144000" bIns="180000" anchor="t">
              <a:spAutoFit/>
            </a:bodyPr>
            <a:lstStyle/>
            <a:p>
              <a:pPr marL="0" indent="0">
                <a:lnSpc>
                  <a:spcPct val="95000"/>
                </a:lnSpc>
                <a:spcBef>
                  <a:spcPts val="450"/>
                </a:spcBef>
                <a:tabLst>
                  <a:tab pos="856060" algn="l"/>
                </a:tabLst>
              </a:pPr>
              <a:r>
                <a:rPr lang="nl-NL" altLang="en-US" sz="825" b="1" spc="-8" baseline="0" noProof="0" dirty="0">
                  <a:solidFill>
                    <a:schemeClr val="tx1"/>
                  </a:solidFill>
                  <a:latin typeface="+mn-lt"/>
                </a:rPr>
                <a:t>Kop, </a:t>
              </a:r>
              <a:r>
                <a:rPr lang="nl-NL" altLang="en-US" sz="825" b="1" spc="-8" baseline="0" noProof="0" dirty="0" err="1">
                  <a:solidFill>
                    <a:schemeClr val="tx1"/>
                  </a:solidFill>
                  <a:latin typeface="+mn-lt"/>
                </a:rPr>
                <a:t>subkop</a:t>
              </a:r>
              <a:r>
                <a:rPr lang="nl-NL" altLang="en-US" sz="825" b="1" spc="-8" baseline="0" noProof="0" dirty="0">
                  <a:solidFill>
                    <a:schemeClr val="tx1"/>
                  </a:solidFill>
                  <a:latin typeface="+mn-lt"/>
                </a:rPr>
                <a:t> of </a:t>
              </a:r>
              <a:br>
                <a:rPr lang="nl-NL" altLang="en-US" sz="825" b="1" spc="-8" baseline="0" noProof="0" dirty="0">
                  <a:solidFill>
                    <a:schemeClr val="tx1"/>
                  </a:solidFill>
                  <a:latin typeface="+mn-lt"/>
                </a:rPr>
              </a:br>
              <a:r>
                <a:rPr lang="nl-NL" altLang="en-US" sz="825" b="1" spc="-8" baseline="0" noProof="0" dirty="0" err="1">
                  <a:solidFill>
                    <a:schemeClr val="tx1"/>
                  </a:solidFill>
                  <a:latin typeface="+mn-lt"/>
                </a:rPr>
                <a:t>bullets</a:t>
              </a:r>
              <a:r>
                <a:rPr lang="nl-NL" altLang="en-US" sz="825" b="1" spc="-8" baseline="0" noProof="0" dirty="0">
                  <a:solidFill>
                    <a:schemeClr val="tx1"/>
                  </a:solidFill>
                  <a:latin typeface="+mn-lt"/>
                </a:rPr>
                <a:t> aanmaken</a:t>
              </a:r>
            </a:p>
            <a:p>
              <a:pPr marL="108000" marR="0" lvl="0" indent="-108000" algn="l" defTabSz="6858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856060" algn="l"/>
                </a:tabLst>
                <a:defRPr/>
              </a:pPr>
              <a:r>
                <a:rPr lang="nl-NL" altLang="en-US" sz="750" spc="-8" baseline="0" noProof="0" dirty="0">
                  <a:solidFill>
                    <a:schemeClr val="tx1"/>
                  </a:solidFill>
                  <a:latin typeface="+mn-lt"/>
                </a:rPr>
                <a:t>Via ‘</a:t>
              </a:r>
              <a:r>
                <a:rPr kumimoji="0" lang="nl-NL" altLang="en-US" sz="750" b="0" i="0" u="none" strike="noStrike" kern="1200" cap="none" spc="-8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Start’ &gt; ‘Alinea’ kun je van tekst een kop, </a:t>
              </a:r>
              <a:r>
                <a:rPr kumimoji="0" lang="nl-NL" altLang="en-US" sz="750" b="0" i="0" u="none" strike="noStrike" kern="1200" cap="none" spc="-8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subkop</a:t>
              </a:r>
              <a:r>
                <a:rPr kumimoji="0" lang="nl-NL" altLang="en-US" sz="750" b="0" i="0" u="none" strike="noStrike" kern="1200" cap="none" spc="-8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of </a:t>
              </a:r>
              <a:r>
                <a:rPr kumimoji="0" lang="nl-NL" altLang="en-US" sz="750" b="0" i="0" u="none" strike="noStrike" kern="1200" cap="none" spc="-8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bullets</a:t>
              </a:r>
              <a:r>
                <a:rPr kumimoji="0" lang="nl-NL" altLang="en-US" sz="750" b="0" i="0" u="none" strike="noStrike" kern="1200" cap="none" spc="-8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maken in de juiste huisstijl</a:t>
              </a:r>
            </a:p>
            <a:p>
              <a:pPr marL="108000" marR="0" lvl="0" indent="-108000" algn="l" defTabSz="6858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856060" algn="l"/>
                </a:tabLst>
                <a:defRPr/>
              </a:pPr>
              <a:endParaRPr kumimoji="0" lang="nl-NL" altLang="en-US" sz="750" b="0" i="0" u="none" strike="noStrike" kern="1200" cap="none" spc="-8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08000" marR="0" lvl="0" indent="-108000" algn="l" defTabSz="6858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856060" algn="l"/>
                </a:tabLst>
                <a:defRPr/>
              </a:pPr>
              <a:endParaRPr kumimoji="0" lang="nl-NL" altLang="en-US" sz="750" b="0" i="0" u="none" strike="noStrike" kern="1200" cap="none" spc="-8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08000" marR="0" lvl="0" indent="-108000" algn="l" defTabSz="6858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856060" algn="l"/>
                </a:tabLst>
                <a:defRPr/>
              </a:pPr>
              <a:endParaRPr kumimoji="0" lang="nl-NL" altLang="en-US" sz="750" b="0" i="0" u="none" strike="noStrike" kern="1200" cap="none" spc="-8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108000" marR="0" lvl="0" indent="-108000" algn="l" defTabSz="6858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856060" algn="l"/>
                </a:tabLst>
                <a:defRPr/>
              </a:pPr>
              <a:r>
                <a:rPr kumimoji="0" lang="nl-NL" altLang="en-US" sz="750" b="0" i="0" u="none" strike="noStrike" kern="1200" cap="none" spc="-8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Ga voor de tekst staan die je wilt aanpassen</a:t>
              </a:r>
            </a:p>
            <a:p>
              <a:pPr marL="108000" marR="0" lvl="0" indent="-108000" algn="l" defTabSz="685800" rtl="0" eaLnBrk="1" fontAlgn="auto" latinLnBrk="0" hangingPunct="1">
                <a:lnSpc>
                  <a:spcPct val="95000"/>
                </a:lnSpc>
                <a:spcBef>
                  <a:spcPts val="45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856060" algn="l"/>
                </a:tabLst>
                <a:defRPr/>
              </a:pPr>
              <a:r>
                <a:rPr kumimoji="0" lang="nl-NL" altLang="en-US" sz="750" b="0" i="0" u="none" strike="noStrike" kern="1200" cap="none" spc="-8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Met het pijltje naar links, verlaag je het niveau. Met het pijltje naar </a:t>
              </a:r>
              <a:r>
                <a:rPr lang="nl-NL" altLang="en-US" sz="750" spc="-8" baseline="0" noProof="0" dirty="0">
                  <a:solidFill>
                    <a:schemeClr val="tx1"/>
                  </a:solidFill>
                  <a:latin typeface="+mn-lt"/>
                </a:rPr>
                <a:t>rechts, verhoog je het niveau</a:t>
              </a:r>
            </a:p>
          </p:txBody>
        </p:sp>
        <p:grpSp>
          <p:nvGrpSpPr>
            <p:cNvPr id="28" name="Group 22">
              <a:extLst>
                <a:ext uri="{FF2B5EF4-FFF2-40B4-BE49-F238E27FC236}">
                  <a16:creationId xmlns:a16="http://schemas.microsoft.com/office/drawing/2014/main" id="{612871E4-A9D5-43D2-AE74-F57FE2965C84}"/>
                </a:ext>
              </a:extLst>
            </p:cNvPr>
            <p:cNvGrpSpPr/>
            <p:nvPr userDrawn="1"/>
          </p:nvGrpSpPr>
          <p:grpSpPr>
            <a:xfrm>
              <a:off x="-2318863" y="1050055"/>
              <a:ext cx="2044800" cy="534731"/>
              <a:chOff x="-2108199" y="3333735"/>
              <a:chExt cx="2314576" cy="605280"/>
            </a:xfrm>
          </p:grpSpPr>
          <p:grpSp>
            <p:nvGrpSpPr>
              <p:cNvPr id="29" name="Group 9">
                <a:extLst>
                  <a:ext uri="{FF2B5EF4-FFF2-40B4-BE49-F238E27FC236}">
                    <a16:creationId xmlns:a16="http://schemas.microsoft.com/office/drawing/2014/main" id="{7D793679-3082-42EF-9205-D87BB9DE0281}"/>
                  </a:ext>
                </a:extLst>
              </p:cNvPr>
              <p:cNvGrpSpPr/>
              <p:nvPr userDrawn="1"/>
            </p:nvGrpSpPr>
            <p:grpSpPr>
              <a:xfrm>
                <a:off x="-2108199" y="3333735"/>
                <a:ext cx="2314576" cy="605280"/>
                <a:chOff x="-1062434" y="2679700"/>
                <a:chExt cx="2314576" cy="605280"/>
              </a:xfrm>
            </p:grpSpPr>
            <p:pic>
              <p:nvPicPr>
                <p:cNvPr id="31" name="Picture 5">
                  <a:extLst>
                    <a:ext uri="{FF2B5EF4-FFF2-40B4-BE49-F238E27FC236}">
                      <a16:creationId xmlns:a16="http://schemas.microsoft.com/office/drawing/2014/main" id="{D145A39A-1240-4A8F-9798-FB32AB4DCC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/>
                <a:srcRect l="29631" t="6122" r="51385" b="84783"/>
                <a:stretch/>
              </p:blipFill>
              <p:spPr>
                <a:xfrm>
                  <a:off x="-1062434" y="2679700"/>
                  <a:ext cx="2314576" cy="60528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Rectangle 21">
                  <a:extLst>
                    <a:ext uri="{FF2B5EF4-FFF2-40B4-BE49-F238E27FC236}">
                      <a16:creationId xmlns:a16="http://schemas.microsoft.com/office/drawing/2014/main" id="{1B96E3E2-C2BE-4C80-BF91-326F6FF78E7E}"/>
                    </a:ext>
                  </a:extLst>
                </p:cNvPr>
                <p:cNvSpPr/>
                <p:nvPr userDrawn="1"/>
              </p:nvSpPr>
              <p:spPr bwMode="gray">
                <a:xfrm>
                  <a:off x="-518929" y="2752725"/>
                  <a:ext cx="305212" cy="140494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  <a:ln w="63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NL" sz="1800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Graphic 19" descr="Close with solid fill">
                <a:extLst>
                  <a:ext uri="{FF2B5EF4-FFF2-40B4-BE49-F238E27FC236}">
                    <a16:creationId xmlns:a16="http://schemas.microsoft.com/office/drawing/2014/main" id="{69DF857E-8B49-467D-A623-BD02BF2EAB1A}"/>
                  </a:ext>
                </a:extLst>
              </p:cNvPr>
              <p:cNvSpPr/>
              <p:nvPr userDrawn="1"/>
            </p:nvSpPr>
            <p:spPr>
              <a:xfrm>
                <a:off x="-2079108" y="3406854"/>
                <a:ext cx="140400" cy="140400"/>
              </a:xfrm>
              <a:custGeom>
                <a:avLst/>
                <a:gdLst>
                  <a:gd name="connsiteX0" fmla="*/ 674370 w 674370"/>
                  <a:gd name="connsiteY0" fmla="*/ 80963 h 674370"/>
                  <a:gd name="connsiteX1" fmla="*/ 593408 w 674370"/>
                  <a:gd name="connsiteY1" fmla="*/ 0 h 674370"/>
                  <a:gd name="connsiteX2" fmla="*/ 337185 w 674370"/>
                  <a:gd name="connsiteY2" fmla="*/ 256223 h 674370"/>
                  <a:gd name="connsiteX3" fmla="*/ 80963 w 674370"/>
                  <a:gd name="connsiteY3" fmla="*/ 0 h 674370"/>
                  <a:gd name="connsiteX4" fmla="*/ 0 w 674370"/>
                  <a:gd name="connsiteY4" fmla="*/ 80963 h 674370"/>
                  <a:gd name="connsiteX5" fmla="*/ 256223 w 674370"/>
                  <a:gd name="connsiteY5" fmla="*/ 337185 h 674370"/>
                  <a:gd name="connsiteX6" fmla="*/ 0 w 674370"/>
                  <a:gd name="connsiteY6" fmla="*/ 593408 h 674370"/>
                  <a:gd name="connsiteX7" fmla="*/ 80963 w 674370"/>
                  <a:gd name="connsiteY7" fmla="*/ 674370 h 674370"/>
                  <a:gd name="connsiteX8" fmla="*/ 337185 w 674370"/>
                  <a:gd name="connsiteY8" fmla="*/ 418148 h 674370"/>
                  <a:gd name="connsiteX9" fmla="*/ 593408 w 674370"/>
                  <a:gd name="connsiteY9" fmla="*/ 674370 h 674370"/>
                  <a:gd name="connsiteX10" fmla="*/ 674370 w 674370"/>
                  <a:gd name="connsiteY10" fmla="*/ 593408 h 674370"/>
                  <a:gd name="connsiteX11" fmla="*/ 418148 w 674370"/>
                  <a:gd name="connsiteY11" fmla="*/ 337185 h 67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4370" h="674370">
                    <a:moveTo>
                      <a:pt x="674370" y="80963"/>
                    </a:moveTo>
                    <a:lnTo>
                      <a:pt x="593408" y="0"/>
                    </a:lnTo>
                    <a:lnTo>
                      <a:pt x="337185" y="256223"/>
                    </a:lnTo>
                    <a:lnTo>
                      <a:pt x="80963" y="0"/>
                    </a:lnTo>
                    <a:lnTo>
                      <a:pt x="0" y="80963"/>
                    </a:lnTo>
                    <a:lnTo>
                      <a:pt x="256223" y="337185"/>
                    </a:lnTo>
                    <a:lnTo>
                      <a:pt x="0" y="593408"/>
                    </a:lnTo>
                    <a:lnTo>
                      <a:pt x="80963" y="674370"/>
                    </a:lnTo>
                    <a:lnTo>
                      <a:pt x="337185" y="418148"/>
                    </a:lnTo>
                    <a:lnTo>
                      <a:pt x="593408" y="674370"/>
                    </a:lnTo>
                    <a:lnTo>
                      <a:pt x="674370" y="593408"/>
                    </a:lnTo>
                    <a:lnTo>
                      <a:pt x="418148" y="337185"/>
                    </a:ln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63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65EC0-D73C-4C51-9202-7CAC512A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5573-6125-40C3-AA0C-3AC6CFB9F86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9620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Klik hier om een titel toe te voegen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3"/>
            <a:ext cx="7543260" cy="4236396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38000" y="1291445"/>
            <a:ext cx="3665166" cy="4274227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5"/>
            <a:ext cx="3665166" cy="4274227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739620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Klik hier om een 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1" y="1302089"/>
            <a:ext cx="3668409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1" y="2028322"/>
            <a:ext cx="3668409" cy="344555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7" y="1302089"/>
            <a:ext cx="3668409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7" y="2028322"/>
            <a:ext cx="3668409" cy="344555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739620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Klik hier om een 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5"/>
            <a:ext cx="3665166" cy="2026055"/>
          </a:xfrm>
          <a:prstGeom prst="rect">
            <a:avLst/>
          </a:prstGeom>
        </p:spPr>
        <p:txBody>
          <a:bodyPr tIns="0" bIns="0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2"/>
            <a:ext cx="3663950" cy="2025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39620" y="371690"/>
            <a:ext cx="7543260" cy="81702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 baseline="0">
                <a:solidFill>
                  <a:srgbClr val="00539F"/>
                </a:solidFill>
                <a:latin typeface="Segoe UI"/>
              </a:defRPr>
            </a:lvl1pPr>
          </a:lstStyle>
          <a:p>
            <a:r>
              <a:rPr lang="nl-BE" dirty="0"/>
              <a:t>Klik hier om een titel toe te voegen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2" y="0"/>
            <a:ext cx="9152141" cy="5571067"/>
          </a:xfrm>
          <a:prstGeom prst="rect">
            <a:avLst/>
          </a:prstGeom>
          <a:solidFill>
            <a:srgbClr val="0053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 descr="patroon_corporate_CMYK 150 dpi-01.png"/>
          <p:cNvPicPr>
            <a:picLocks noChangeAspect="1"/>
          </p:cNvPicPr>
          <p:nvPr/>
        </p:nvPicPr>
        <p:blipFill>
          <a:blip r:embed="rId3"/>
          <a:srcRect t="86720" b="3033"/>
          <a:stretch>
            <a:fillRect/>
          </a:stretch>
        </p:blipFill>
        <p:spPr>
          <a:xfrm>
            <a:off x="2" y="5567891"/>
            <a:ext cx="9148389" cy="663523"/>
          </a:xfrm>
          <a:prstGeom prst="rect">
            <a:avLst/>
          </a:prstGeom>
        </p:spPr>
      </p:pic>
      <p:pic>
        <p:nvPicPr>
          <p:cNvPr id="9" name="Afbeelding 8" descr="endorsement_met zon_pms293_uncoated 300dpi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41678" y="6468805"/>
            <a:ext cx="1711877" cy="211143"/>
          </a:xfrm>
          <a:prstGeom prst="rect">
            <a:avLst/>
          </a:prstGeom>
        </p:spPr>
      </p:pic>
      <p:pic>
        <p:nvPicPr>
          <p:cNvPr id="8" name="Afbeelding 7" descr="Hersencentrum_logo_liggend_diap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549" y="462635"/>
            <a:ext cx="2863017" cy="1094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atroon_corporate_CMYK 150 dpi-01.png"/>
          <p:cNvPicPr>
            <a:picLocks noChangeAspect="1"/>
          </p:cNvPicPr>
          <p:nvPr/>
        </p:nvPicPr>
        <p:blipFill>
          <a:blip r:embed="rId6"/>
          <a:srcRect t="86720" b="1814"/>
          <a:stretch>
            <a:fillRect/>
          </a:stretch>
        </p:blipFill>
        <p:spPr>
          <a:xfrm>
            <a:off x="-326" y="266400"/>
            <a:ext cx="9148389" cy="74249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" y="0"/>
            <a:ext cx="9152141" cy="270000"/>
          </a:xfrm>
          <a:prstGeom prst="rect">
            <a:avLst/>
          </a:prstGeom>
          <a:solidFill>
            <a:srgbClr val="0053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0000" y="6236950"/>
            <a:ext cx="90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accent6"/>
                </a:solidFill>
                <a:latin typeface="Segoe UI"/>
                <a:cs typeface="Segoe UI"/>
              </a:rPr>
              <a:t>10-10-2014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1356018" y="6236950"/>
            <a:ext cx="90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94922800-54EA-C442-936D-80E7AD0F21E5}" type="slidenum">
              <a:rPr lang="nl-NL" sz="900" smtClean="0">
                <a:solidFill>
                  <a:schemeClr val="accent6"/>
                </a:solidFill>
                <a:latin typeface="Segoe UI"/>
                <a:cs typeface="Segoe UI"/>
              </a:rPr>
              <a:pPr/>
              <a:t>‹nr.›</a:t>
            </a:fld>
            <a:endParaRPr lang="nl-NL" sz="900" dirty="0">
              <a:solidFill>
                <a:schemeClr val="accent6"/>
              </a:solidFill>
              <a:latin typeface="Segoe UI"/>
              <a:cs typeface="Segoe UI"/>
            </a:endParaRPr>
          </a:p>
        </p:txBody>
      </p:sp>
      <p:pic>
        <p:nvPicPr>
          <p:cNvPr id="8" name="Afbeelding 7" descr="Hersencentrum_logo_liggend_rgb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73057" y="5869007"/>
            <a:ext cx="2025061" cy="7743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  <p:sldLayoutId id="2147483663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" y="0"/>
            <a:ext cx="9152141" cy="270000"/>
          </a:xfrm>
          <a:prstGeom prst="rect">
            <a:avLst/>
          </a:prstGeom>
          <a:solidFill>
            <a:srgbClr val="0053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fbeelding 3" descr="UMCU_logo_beeldmerk_CMYK 150dpi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058" y="5858143"/>
            <a:ext cx="803433" cy="794527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540000" y="6236950"/>
            <a:ext cx="90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accent6"/>
                </a:solidFill>
                <a:latin typeface="Segoe UI"/>
                <a:cs typeface="Segoe UI"/>
              </a:rPr>
              <a:t>10-10-2014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1356018" y="6236950"/>
            <a:ext cx="90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94922800-54EA-C442-936D-80E7AD0F21E5}" type="slidenum">
              <a:rPr lang="nl-NL" sz="900" smtClean="0">
                <a:solidFill>
                  <a:schemeClr val="accent6"/>
                </a:solidFill>
                <a:latin typeface="Segoe UI"/>
                <a:cs typeface="Segoe UI"/>
              </a:rPr>
              <a:pPr/>
              <a:t>‹nr.›</a:t>
            </a:fld>
            <a:endParaRPr lang="nl-NL" sz="900" dirty="0">
              <a:solidFill>
                <a:schemeClr val="accent6"/>
              </a:solidFill>
              <a:latin typeface="Segoe UI"/>
              <a:cs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571028"/>
            <a:ext cx="7402748" cy="667891"/>
          </a:xfrm>
        </p:spPr>
        <p:txBody>
          <a:bodyPr/>
          <a:lstStyle/>
          <a:p>
            <a:pPr algn="ctr"/>
            <a:r>
              <a:rPr lang="nl-NL" sz="3200" dirty="0"/>
              <a:t>Cognitieve veranderingen na SAB</a:t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2926" y="2625338"/>
            <a:ext cx="7402749" cy="275554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algn="ctr"/>
            <a:r>
              <a:rPr lang="nl-NL" sz="2400" b="1" dirty="0">
                <a:solidFill>
                  <a:srgbClr val="00448E"/>
                </a:solidFill>
              </a:rPr>
              <a:t>Onzichtbaar, belangrijk en ‘behandelbaar’</a:t>
            </a:r>
          </a:p>
          <a:p>
            <a:pPr algn="ctr"/>
            <a:r>
              <a:rPr lang="nl-NL" b="1" dirty="0">
                <a:solidFill>
                  <a:srgbClr val="00448E"/>
                </a:solidFill>
              </a:rPr>
              <a:t>En…bespreekbaar!</a:t>
            </a:r>
          </a:p>
          <a:p>
            <a:pPr algn="ctr"/>
            <a:endParaRPr lang="nl-NL" dirty="0">
              <a:solidFill>
                <a:srgbClr val="00448E"/>
              </a:solidFill>
            </a:endParaRPr>
          </a:p>
          <a:p>
            <a:pPr algn="ctr"/>
            <a:r>
              <a:rPr lang="nl-NL" dirty="0">
                <a:solidFill>
                  <a:srgbClr val="00448E"/>
                </a:solidFill>
              </a:rPr>
              <a:t>Joris de Graaf, revalidatiearts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5441324"/>
            <a:ext cx="1803990" cy="13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9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39192" y="1660124"/>
            <a:ext cx="0" cy="3932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9192" y="5592932"/>
            <a:ext cx="6826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192" y="1899821"/>
            <a:ext cx="462128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01320" y="1882064"/>
            <a:ext cx="6409677" cy="17756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136830" y="1923485"/>
            <a:ext cx="6329290" cy="2894858"/>
          </a:xfrm>
          <a:custGeom>
            <a:avLst/>
            <a:gdLst>
              <a:gd name="connsiteX0" fmla="*/ 43899 w 6329290"/>
              <a:gd name="connsiteY0" fmla="*/ 0 h 2894858"/>
              <a:gd name="connsiteX1" fmla="*/ 61655 w 6329290"/>
              <a:gd name="connsiteY1" fmla="*/ 2787588 h 2894858"/>
              <a:gd name="connsiteX2" fmla="*/ 638703 w 6329290"/>
              <a:gd name="connsiteY2" fmla="*/ 2237173 h 2894858"/>
              <a:gd name="connsiteX3" fmla="*/ 1641880 w 6329290"/>
              <a:gd name="connsiteY3" fmla="*/ 1455938 h 2894858"/>
              <a:gd name="connsiteX4" fmla="*/ 3808031 w 6329290"/>
              <a:gd name="connsiteY4" fmla="*/ 861134 h 2894858"/>
              <a:gd name="connsiteX5" fmla="*/ 6329290 w 6329290"/>
              <a:gd name="connsiteY5" fmla="*/ 772357 h 289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9290" h="2894858">
                <a:moveTo>
                  <a:pt x="43899" y="0"/>
                </a:moveTo>
                <a:cubicBezTo>
                  <a:pt x="3210" y="1207363"/>
                  <a:pt x="-37479" y="2414726"/>
                  <a:pt x="61655" y="2787588"/>
                </a:cubicBezTo>
                <a:cubicBezTo>
                  <a:pt x="160789" y="3160450"/>
                  <a:pt x="375332" y="2459115"/>
                  <a:pt x="638703" y="2237173"/>
                </a:cubicBezTo>
                <a:cubicBezTo>
                  <a:pt x="902074" y="2015231"/>
                  <a:pt x="1113659" y="1685278"/>
                  <a:pt x="1641880" y="1455938"/>
                </a:cubicBezTo>
                <a:cubicBezTo>
                  <a:pt x="2170101" y="1226598"/>
                  <a:pt x="3026796" y="975064"/>
                  <a:pt x="3808031" y="861134"/>
                </a:cubicBezTo>
                <a:cubicBezTo>
                  <a:pt x="4589266" y="747204"/>
                  <a:pt x="5459278" y="759780"/>
                  <a:pt x="6329290" y="772357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1" y="1391925"/>
            <a:ext cx="417989" cy="4220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5275" y="5583084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0-24 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96934" y="5556062"/>
            <a:ext cx="694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dagen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8589" y="5564568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maanden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86724" y="5578714"/>
            <a:ext cx="6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jaren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575118" y="4017833"/>
            <a:ext cx="200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Herstel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0545" y="4545099"/>
            <a:ext cx="68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Zelf-reparatie</a:t>
            </a:r>
            <a:r>
              <a:rPr lang="en-US" dirty="0"/>
              <a:t> van het </a:t>
            </a:r>
            <a:r>
              <a:rPr lang="en-US" dirty="0" err="1"/>
              <a:t>brein</a:t>
            </a:r>
            <a:r>
              <a:rPr lang="en-US" dirty="0"/>
              <a:t> (</a:t>
            </a:r>
            <a:r>
              <a:rPr lang="en-US" dirty="0" err="1"/>
              <a:t>spoorwerkzaamheden</a:t>
            </a:r>
            <a:r>
              <a:rPr lang="en-US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6507" y="3631725"/>
            <a:ext cx="350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Leren</a:t>
            </a:r>
            <a:r>
              <a:rPr lang="en-US" b="1" dirty="0">
                <a:solidFill>
                  <a:srgbClr val="FF0000"/>
                </a:solidFill>
              </a:rPr>
              <a:t> om </a:t>
            </a:r>
            <a:r>
              <a:rPr lang="en-US" b="1" dirty="0" err="1">
                <a:solidFill>
                  <a:srgbClr val="FF0000"/>
                </a:solidFill>
              </a:rPr>
              <a:t>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compenseren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0107" y="4141266"/>
            <a:ext cx="146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Her-</a:t>
            </a:r>
            <a:r>
              <a:rPr lang="en-US" b="1" dirty="0" err="1">
                <a:solidFill>
                  <a:srgbClr val="FF0000"/>
                </a:solidFill>
              </a:rPr>
              <a:t>leren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9642" y="2970110"/>
            <a:ext cx="441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Leren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omgaan</a:t>
            </a:r>
            <a:r>
              <a:rPr lang="en-US" b="1" dirty="0">
                <a:solidFill>
                  <a:srgbClr val="FF0000"/>
                </a:solidFill>
              </a:rPr>
              <a:t> met </a:t>
            </a:r>
            <a:r>
              <a:rPr lang="en-US" b="1" dirty="0" err="1">
                <a:solidFill>
                  <a:srgbClr val="FF0000"/>
                </a:solidFill>
              </a:rPr>
              <a:t>nieuwe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leven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7617528" y="1887414"/>
            <a:ext cx="205930" cy="7925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0674" y="2060414"/>
            <a:ext cx="400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Accepteren</a:t>
            </a:r>
            <a:r>
              <a:rPr lang="en-US" b="1" dirty="0">
                <a:solidFill>
                  <a:srgbClr val="FF0000"/>
                </a:solidFill>
              </a:rPr>
              <a:t> van </a:t>
            </a:r>
            <a:r>
              <a:rPr lang="en-US" b="1" dirty="0" err="1">
                <a:solidFill>
                  <a:srgbClr val="FF0000"/>
                </a:solidFill>
              </a:rPr>
              <a:t>nieuwe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leven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626D8512-17AB-4072-A91A-63F4A074AED1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Overlast voor treinreizigers vanwege spoorwerkzaamheden in 2016 | De  Utrechtse Internet Courant">
            <a:extLst>
              <a:ext uri="{FF2B5EF4-FFF2-40B4-BE49-F238E27FC236}">
                <a16:creationId xmlns:a16="http://schemas.microsoft.com/office/drawing/2014/main" id="{A34AFD7D-20FB-4A65-B79A-B6C48B1F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46" y="133032"/>
            <a:ext cx="2655610" cy="16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edragsverandering: een compleet stappenplan om te veranderen">
            <a:extLst>
              <a:ext uri="{FF2B5EF4-FFF2-40B4-BE49-F238E27FC236}">
                <a16:creationId xmlns:a16="http://schemas.microsoft.com/office/drawing/2014/main" id="{537A4C82-3BCC-50ED-1F43-BF305DB7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02" y="133856"/>
            <a:ext cx="3003829" cy="16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2">
            <a:extLst>
              <a:ext uri="{FF2B5EF4-FFF2-40B4-BE49-F238E27FC236}">
                <a16:creationId xmlns:a16="http://schemas.microsoft.com/office/drawing/2014/main" id="{AE0C609B-4617-366D-63AC-471EA2EAE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15" y="103536"/>
            <a:ext cx="2155636" cy="17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F6620443-0058-6707-2A89-BF5C5FA87093}"/>
              </a:ext>
            </a:extLst>
          </p:cNvPr>
          <p:cNvSpPr txBox="1"/>
          <p:nvPr/>
        </p:nvSpPr>
        <p:spPr>
          <a:xfrm>
            <a:off x="2382074" y="5564568"/>
            <a:ext cx="729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weken</a:t>
            </a:r>
          </a:p>
        </p:txBody>
      </p:sp>
    </p:spTree>
    <p:extLst>
      <p:ext uri="{BB962C8B-B14F-4D97-AF65-F5344CB8AC3E}">
        <p14:creationId xmlns:p14="http://schemas.microsoft.com/office/powerpoint/2010/main" val="124331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34264" y="282030"/>
            <a:ext cx="8042300" cy="1337221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bg1"/>
                </a:solidFill>
                <a:latin typeface="+mn-lt"/>
              </a:rPr>
              <a:t>Het brein de baas begint bij het leven zelf!</a:t>
            </a:r>
          </a:p>
        </p:txBody>
      </p:sp>
      <p:pic>
        <p:nvPicPr>
          <p:cNvPr id="28675" name="Picture 5" descr="brein_halter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12" y="2990645"/>
            <a:ext cx="16144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127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12" y="5026026"/>
            <a:ext cx="1746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5850"/>
            <a:ext cx="1828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751263"/>
            <a:ext cx="1517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152900"/>
            <a:ext cx="17272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619251"/>
            <a:ext cx="2470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533400" y="3581400"/>
            <a:ext cx="1592130" cy="3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0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1pPr>
            <a:lvl2pPr>
              <a:defRPr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2pPr>
            <a:lvl3pPr>
              <a:defRPr sz="16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14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l-NL" sz="1600" dirty="0"/>
              <a:t>Gezond leven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3036888" y="2484439"/>
            <a:ext cx="1992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0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1pPr>
            <a:lvl2pPr>
              <a:defRPr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2pPr>
            <a:lvl3pPr>
              <a:defRPr sz="16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14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l-NL" sz="1600" dirty="0"/>
              <a:t>Sociale contacten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730250" y="5489576"/>
            <a:ext cx="173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0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1pPr>
            <a:lvl2pPr>
              <a:defRPr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2pPr>
            <a:lvl3pPr>
              <a:defRPr sz="16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14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l-NL" sz="1600" dirty="0"/>
              <a:t>Voldoende rust</a:t>
            </a:r>
          </a:p>
        </p:txBody>
      </p:sp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6516216" y="2924944"/>
            <a:ext cx="160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0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1pPr>
            <a:lvl2pPr>
              <a:defRPr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2pPr>
            <a:lvl3pPr>
              <a:defRPr sz="16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14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l-NL" sz="1600" dirty="0"/>
              <a:t>Veel bewegen</a:t>
            </a:r>
          </a:p>
        </p:txBody>
      </p:sp>
      <p:sp>
        <p:nvSpPr>
          <p:cNvPr id="28686" name="TextBox 15"/>
          <p:cNvSpPr txBox="1">
            <a:spLocks noChangeArrowheads="1"/>
          </p:cNvSpPr>
          <p:nvPr/>
        </p:nvSpPr>
        <p:spPr bwMode="auto">
          <a:xfrm>
            <a:off x="3269818" y="4653136"/>
            <a:ext cx="2604364" cy="3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0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1pPr>
            <a:lvl2pPr>
              <a:defRPr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2pPr>
            <a:lvl3pPr>
              <a:defRPr sz="16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14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l-NL" sz="1600" dirty="0"/>
              <a:t>Leuke activiteiten doen</a:t>
            </a:r>
          </a:p>
        </p:txBody>
      </p:sp>
      <p:sp>
        <p:nvSpPr>
          <p:cNvPr id="28687" name="TextBox 16"/>
          <p:cNvSpPr txBox="1">
            <a:spLocks noChangeArrowheads="1"/>
          </p:cNvSpPr>
          <p:nvPr/>
        </p:nvSpPr>
        <p:spPr bwMode="auto">
          <a:xfrm>
            <a:off x="6335713" y="5026026"/>
            <a:ext cx="2315661" cy="3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0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1pPr>
            <a:lvl2pPr>
              <a:defRPr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2pPr>
            <a:lvl3pPr>
              <a:defRPr sz="16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3pPr>
            <a:lvl4pPr marL="1600200">
              <a:defRPr sz="14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4pPr>
            <a:lvl5pPr marL="205740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5pPr>
            <a:lvl6pPr marL="25146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6pPr>
            <a:lvl7pPr marL="29718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7pPr>
            <a:lvl8pPr marL="34290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8pPr>
            <a:lvl9pPr marL="3886200" eaLnBrk="0" hangingPunct="0">
              <a:defRPr sz="1200">
                <a:solidFill>
                  <a:srgbClr val="001C3D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l-NL" sz="1600" dirty="0"/>
              <a:t>Nieuwe dingen leren</a:t>
            </a:r>
          </a:p>
        </p:txBody>
      </p:sp>
      <p:sp>
        <p:nvSpPr>
          <p:cNvPr id="28689" name="Rectangle 1"/>
          <p:cNvSpPr>
            <a:spLocks noChangeArrowheads="1"/>
          </p:cNvSpPr>
          <p:nvPr/>
        </p:nvSpPr>
        <p:spPr bwMode="auto">
          <a:xfrm>
            <a:off x="2689027" y="2855708"/>
            <a:ext cx="3456384" cy="15367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B93D49C-F8E6-4306-8D68-F5DBC73B570D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735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1" y="4438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Cognitieve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revalidatie</a:t>
            </a: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en-US" sz="2800" dirty="0" err="1">
                <a:solidFill>
                  <a:schemeClr val="bg1"/>
                </a:solidFill>
              </a:rPr>
              <a:t>Niet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Rennen</a:t>
            </a:r>
            <a:r>
              <a:rPr lang="en-US" sz="2800" dirty="0">
                <a:solidFill>
                  <a:schemeClr val="bg1"/>
                </a:solidFill>
              </a:rPr>
              <a:t> Maar </a:t>
            </a:r>
            <a:r>
              <a:rPr lang="en-US" sz="2800" dirty="0" err="1">
                <a:solidFill>
                  <a:schemeClr val="bg1"/>
                </a:solidFill>
              </a:rPr>
              <a:t>Plannen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" y="1250294"/>
            <a:ext cx="1615896" cy="1367071"/>
          </a:xfrm>
          <a:prstGeom prst="rect">
            <a:avLst/>
          </a:prstGeom>
        </p:spPr>
      </p:pic>
      <p:pic>
        <p:nvPicPr>
          <p:cNvPr id="5" name="Afbeelding 4" descr="Niet rennen maar plannen - onl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11" y="1158501"/>
            <a:ext cx="1570250" cy="177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1" descr="Deel 1 - Vermoeidheid en beperkte belastbaarhei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84" y="1283926"/>
            <a:ext cx="1227211" cy="147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06" y="1319645"/>
            <a:ext cx="1592892" cy="1197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5" y="6121770"/>
            <a:ext cx="560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www.hersenletsellimburg.nl/producten</a:t>
            </a:r>
          </a:p>
          <a:p>
            <a:r>
              <a:rPr lang="en-US" sz="1600" dirty="0"/>
              <a:t>https://www.kcrutrecht.nl/producten/niet-rennen-maar-plannen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70782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NRMP 1.0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5271" y="2747736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e-NRMP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8306" y="270782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NRMP 2.0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0041" y="2705474"/>
            <a:ext cx="1510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NRMP</a:t>
            </a:r>
          </a:p>
          <a:p>
            <a:r>
              <a:rPr lang="en-US" dirty="0" err="1"/>
              <a:t>overprikkeling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42289" y="3873881"/>
            <a:ext cx="5157500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&gt; </a:t>
            </a:r>
            <a:r>
              <a:rPr lang="en-US" sz="2000" dirty="0" err="1"/>
              <a:t>Oorzaken</a:t>
            </a:r>
            <a:r>
              <a:rPr lang="en-US" sz="2000" dirty="0"/>
              <a:t> </a:t>
            </a:r>
            <a:r>
              <a:rPr lang="en-US" sz="2000" dirty="0" err="1"/>
              <a:t>hersenletsel</a:t>
            </a:r>
            <a:r>
              <a:rPr lang="en-US" sz="2000" dirty="0"/>
              <a:t> en </a:t>
            </a:r>
            <a:r>
              <a:rPr lang="en-US" sz="2000" dirty="0" err="1"/>
              <a:t>mogelijke</a:t>
            </a:r>
            <a:r>
              <a:rPr lang="en-US" sz="2000" dirty="0"/>
              <a:t> </a:t>
            </a:r>
            <a:r>
              <a:rPr lang="en-US" sz="2000" dirty="0" err="1"/>
              <a:t>gevolgen</a:t>
            </a:r>
            <a:endParaRPr lang="en-US" sz="2000" dirty="0"/>
          </a:p>
          <a:p>
            <a:r>
              <a:rPr lang="en-US" sz="2000" dirty="0"/>
              <a:t>&gt; </a:t>
            </a:r>
            <a:r>
              <a:rPr lang="en-US" sz="2000" dirty="0" err="1"/>
              <a:t>Vermoeidheid</a:t>
            </a:r>
            <a:r>
              <a:rPr lang="en-US" sz="2000" dirty="0"/>
              <a:t> in </a:t>
            </a:r>
            <a:r>
              <a:rPr lang="en-US" sz="2000" dirty="0" err="1"/>
              <a:t>balans</a:t>
            </a:r>
            <a:endParaRPr lang="en-US" sz="2000" dirty="0"/>
          </a:p>
          <a:p>
            <a:r>
              <a:rPr lang="en-US" sz="2000" dirty="0"/>
              <a:t>&gt; </a:t>
            </a:r>
            <a:r>
              <a:rPr lang="en-US" sz="2000" dirty="0" err="1"/>
              <a:t>Informatieverwerking</a:t>
            </a:r>
            <a:r>
              <a:rPr lang="en-US" sz="2000" dirty="0"/>
              <a:t> de baas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Beter</a:t>
            </a:r>
            <a:r>
              <a:rPr lang="en-US" sz="2000" dirty="0"/>
              <a:t> </a:t>
            </a:r>
            <a:r>
              <a:rPr lang="en-US" sz="2000" dirty="0" err="1"/>
              <a:t>onthouden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vergeten</a:t>
            </a:r>
            <a:endParaRPr lang="en-US" sz="2000" dirty="0"/>
          </a:p>
          <a:p>
            <a:r>
              <a:rPr lang="en-US" sz="2000" dirty="0"/>
              <a:t>&gt; Grip op je planning</a:t>
            </a:r>
          </a:p>
        </p:txBody>
      </p:sp>
      <p:pic>
        <p:nvPicPr>
          <p:cNvPr id="4" name="Picture 4" descr="geheugen">
            <a:extLst>
              <a:ext uri="{FF2B5EF4-FFF2-40B4-BE49-F238E27FC236}">
                <a16:creationId xmlns:a16="http://schemas.microsoft.com/office/drawing/2014/main" id="{CCA55BA1-3D51-4866-74EA-4E915A71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64" y="3709851"/>
            <a:ext cx="2159995" cy="318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8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60E1-A519-4A77-99E7-0B1C9E99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Onderzoek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overprikkeling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SAB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A1A0-2AAD-4FF6-94E6-1CF01CFFB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solidFill>
                <a:srgbClr val="FC6039"/>
              </a:solidFill>
            </a:endParaRPr>
          </a:p>
          <a:p>
            <a:endParaRPr lang="en-US" dirty="0">
              <a:solidFill>
                <a:srgbClr val="FC6039"/>
              </a:solidFill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57D16DB3-98EA-F2E7-7C90-93C63B432D0E}"/>
              </a:ext>
            </a:extLst>
          </p:cNvPr>
          <p:cNvGrpSpPr/>
          <p:nvPr/>
        </p:nvGrpSpPr>
        <p:grpSpPr>
          <a:xfrm>
            <a:off x="68088" y="1666478"/>
            <a:ext cx="3724564" cy="3240000"/>
            <a:chOff x="1242299" y="1962777"/>
            <a:chExt cx="4002506" cy="3454446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2227781-14B8-2F42-B5B4-4F7FCAB60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671" t="22738" r="59474" b="33472"/>
            <a:stretch/>
          </p:blipFill>
          <p:spPr>
            <a:xfrm>
              <a:off x="1242299" y="1962777"/>
              <a:ext cx="4002506" cy="3454446"/>
            </a:xfrm>
            <a:prstGeom prst="rect">
              <a:avLst/>
            </a:prstGeom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7317A8B-D87A-04A1-DEC0-4563848C0DCF}"/>
                </a:ext>
              </a:extLst>
            </p:cNvPr>
            <p:cNvSpPr txBox="1"/>
            <p:nvPr/>
          </p:nvSpPr>
          <p:spPr>
            <a:xfrm>
              <a:off x="2598820" y="3336057"/>
              <a:ext cx="11630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000" b="1" dirty="0"/>
                <a:t>76%</a:t>
              </a:r>
            </a:p>
          </p:txBody>
        </p:sp>
      </p:grpSp>
      <p:pic>
        <p:nvPicPr>
          <p:cNvPr id="18" name="Afbeelding 17" descr="Afbeelding met tekst, diagram, schermopname, Perceel&#10;&#10;Automatisch gegenereerde beschrijving">
            <a:extLst>
              <a:ext uri="{FF2B5EF4-FFF2-40B4-BE49-F238E27FC236}">
                <a16:creationId xmlns:a16="http://schemas.microsoft.com/office/drawing/2014/main" id="{F0F28661-A474-525D-4C2A-F1A8A42A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78" y="1455077"/>
            <a:ext cx="5587307" cy="4469846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BF4015B-1B0E-76B1-52B5-7C7D9DD7D4F0}"/>
              </a:ext>
            </a:extLst>
          </p:cNvPr>
          <p:cNvSpPr txBox="1"/>
          <p:nvPr/>
        </p:nvSpPr>
        <p:spPr>
          <a:xfrm>
            <a:off x="361403" y="4906478"/>
            <a:ext cx="2851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/>
              <a:t>van de SAB patiënten merken veranderingen in prikkelgevoeligheid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EAD1CB-51FB-07AC-5F03-31BE6AD46B7B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61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2B2B2-1C7C-590B-5168-5964747B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833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Onderzoek: enquête in Europa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267DA8-8CE5-E989-4A16-BAC6A1F0BC6B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1.890.100+ Europa Kaart Stockfoto's, afbeeldingen en royalty-free beelden -  iStock | Europe map, Europe, World map">
            <a:extLst>
              <a:ext uri="{FF2B5EF4-FFF2-40B4-BE49-F238E27FC236}">
                <a16:creationId xmlns:a16="http://schemas.microsoft.com/office/drawing/2014/main" id="{E3CA3F40-8A4F-3D91-3623-DAFA7112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6" y="1891553"/>
            <a:ext cx="7101555" cy="49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EE63014-A562-379D-6312-4C69EE71E508}"/>
              </a:ext>
            </a:extLst>
          </p:cNvPr>
          <p:cNvSpPr txBox="1">
            <a:spLocks/>
          </p:cNvSpPr>
          <p:nvPr/>
        </p:nvSpPr>
        <p:spPr>
          <a:xfrm>
            <a:off x="412377" y="1234130"/>
            <a:ext cx="11017624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Myriad Pro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2800" i="1" dirty="0">
                <a:solidFill>
                  <a:schemeClr val="tx1"/>
                </a:solidFill>
              </a:rPr>
              <a:t>Hoe wordt er gescreend op klachten in het denken?</a:t>
            </a:r>
          </a:p>
        </p:txBody>
      </p:sp>
    </p:spTree>
    <p:extLst>
      <p:ext uri="{BB962C8B-B14F-4D97-AF65-F5344CB8AC3E}">
        <p14:creationId xmlns:p14="http://schemas.microsoft.com/office/powerpoint/2010/main" val="30163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0E0B1-4A6E-2E2D-1B40-B2BE2AEF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35860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Bedankt voor uw aandacht!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047E33D-AC12-CC12-9887-314481B80CCB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375CD6-472E-CF5E-F676-641AA6D0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2" y="2734707"/>
            <a:ext cx="8492935" cy="262303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29DF32-EC38-D942-56DA-2B942D1728A2}"/>
              </a:ext>
            </a:extLst>
          </p:cNvPr>
          <p:cNvSpPr txBox="1"/>
          <p:nvPr/>
        </p:nvSpPr>
        <p:spPr>
          <a:xfrm>
            <a:off x="457199" y="1370371"/>
            <a:ext cx="148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Vragen???</a:t>
            </a:r>
          </a:p>
        </p:txBody>
      </p:sp>
    </p:spTree>
    <p:extLst>
      <p:ext uri="{BB962C8B-B14F-4D97-AF65-F5344CB8AC3E}">
        <p14:creationId xmlns:p14="http://schemas.microsoft.com/office/powerpoint/2010/main" val="381559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rsus 'Omgaan met NAH' in Amstelveen | Radio Aalsmeer">
            <a:extLst>
              <a:ext uri="{FF2B5EF4-FFF2-40B4-BE49-F238E27FC236}">
                <a16:creationId xmlns:a16="http://schemas.microsoft.com/office/drawing/2014/main" id="{6E557305-C945-C6B2-AA3D-F5F85B72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4" y="2582042"/>
            <a:ext cx="3771285" cy="18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chemeClr val="bg1"/>
                </a:solidFill>
              </a:rPr>
              <a:t>Gevolgen na SAB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6572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sz="2800" dirty="0"/>
          </a:p>
          <a:p>
            <a:pPr eaLnBrk="1" hangingPunct="1"/>
            <a:r>
              <a:rPr lang="nl-NL" altLang="nl-NL" sz="2800" i="1" dirty="0"/>
              <a:t>“Ik moet altijd alles plannen. Spontaan iets doen, lukt niet meer. Ons leven is nu saai.”</a:t>
            </a:r>
          </a:p>
          <a:p>
            <a:pPr eaLnBrk="1" hangingPunct="1"/>
            <a:endParaRPr lang="nl-NL" altLang="nl-NL" sz="2800" dirty="0"/>
          </a:p>
          <a:p>
            <a:pPr eaLnBrk="1" hangingPunct="1"/>
            <a:r>
              <a:rPr lang="nl-NL" altLang="nl-NL" sz="2800" i="1" dirty="0"/>
              <a:t>“Alles kost zo veel tijd. Ik moet alles stap voor stap doen. Ik voel me 10 jaar ouder dan dat ik ben.”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l-NL" altLang="nl-NL" dirty="0"/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>
            <a:off x="323850" y="1268413"/>
            <a:ext cx="4608513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6877AE-6B49-403C-9B57-BF6294AB7C2E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19CC8F-F401-EC7B-F7D2-57955E93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91D4F-9A0C-4606-9E79-29C1A5A9AFC0}" type="datetimeyyyy">
              <a:rPr lang="nl-NL" smtClean="0"/>
              <a:t>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5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solidFill>
                  <a:schemeClr val="bg1"/>
                </a:solidFill>
              </a:rPr>
              <a:t>Gevolgen na SAB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149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/>
              <a:t>Uitspraken van partners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sz="2800" dirty="0"/>
          </a:p>
          <a:p>
            <a:pPr eaLnBrk="1" hangingPunct="1"/>
            <a:r>
              <a:rPr lang="nl-NL" altLang="nl-NL" sz="2800" i="1" dirty="0"/>
              <a:t>“Hij doet zo weinig… het interesseert hem niet meer…”</a:t>
            </a:r>
          </a:p>
          <a:p>
            <a:pPr marL="0" indent="0" eaLnBrk="1" hangingPunct="1">
              <a:buNone/>
            </a:pPr>
            <a:r>
              <a:rPr lang="nl-NL" altLang="nl-NL" sz="2800" dirty="0"/>
              <a:t> </a:t>
            </a:r>
          </a:p>
          <a:p>
            <a:pPr eaLnBrk="1" hangingPunct="1"/>
            <a:r>
              <a:rPr lang="nl-NL" altLang="nl-NL" sz="2800" i="1" dirty="0"/>
              <a:t>“Ik mag eigenlijk nog geen boodschappen gaan doen, hij wilt niet dat ik weg ga.”</a:t>
            </a:r>
          </a:p>
          <a:p>
            <a:pPr eaLnBrk="1" hangingPunct="1"/>
            <a:endParaRPr lang="nl-NL" altLang="nl-NL" sz="2800" dirty="0"/>
          </a:p>
          <a:p>
            <a:pPr eaLnBrk="1" hangingPunct="1"/>
            <a:endParaRPr lang="nl-NL" altLang="nl-NL" sz="28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l-NL" altLang="nl-NL" dirty="0"/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>
            <a:off x="323850" y="1268413"/>
            <a:ext cx="4608513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509" name="Picture 6" descr="carto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85" y="2109258"/>
            <a:ext cx="2674069" cy="26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58097F4-79FC-4A39-A535-4CC15AEB2887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230EDD-EA4F-7CEE-8E33-90EEFCE0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9A9E2-E30B-42B7-8F14-EB51261CC27D}" type="datetimeyyyy">
              <a:rPr lang="nl-NL" smtClean="0"/>
              <a:t>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14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  <a:endCxn id="7" idx="1"/>
          </p:cNvCxnSpPr>
          <p:nvPr/>
        </p:nvCxnSpPr>
        <p:spPr>
          <a:xfrm>
            <a:off x="1049104" y="4113790"/>
            <a:ext cx="3238001" cy="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9" y="117028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Cognitieve</a:t>
            </a:r>
            <a:r>
              <a:rPr lang="en-US" sz="2800" b="1" dirty="0"/>
              <a:t> </a:t>
            </a:r>
            <a:r>
              <a:rPr lang="en-US" sz="2800" b="1" dirty="0" err="1"/>
              <a:t>gevolgen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hersenletsel</a:t>
            </a:r>
            <a:r>
              <a:rPr lang="en-US" sz="2800" b="1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3" y="3423508"/>
            <a:ext cx="624767" cy="630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40" y="3798355"/>
            <a:ext cx="720995" cy="630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70" y="3814586"/>
            <a:ext cx="866999" cy="630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05" y="3798835"/>
            <a:ext cx="950744" cy="630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094" y="4182367"/>
            <a:ext cx="5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3844" y="3417481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7415" y="3445254"/>
            <a:ext cx="79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Testen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8931" y="4520727"/>
            <a:ext cx="131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Cognitieve</a:t>
            </a:r>
            <a:r>
              <a:rPr lang="en-US" sz="1800" dirty="0"/>
              <a:t> </a:t>
            </a:r>
            <a:r>
              <a:rPr lang="en-US" sz="1800" dirty="0" err="1"/>
              <a:t>klachten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93" y="3677167"/>
            <a:ext cx="605901" cy="613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93" y="4429225"/>
            <a:ext cx="639333" cy="659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94" y="3175107"/>
            <a:ext cx="605900" cy="4181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37849" y="1625752"/>
            <a:ext cx="355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Maatschappelijke</a:t>
            </a:r>
            <a:endParaRPr lang="en-US" sz="1800" dirty="0"/>
          </a:p>
          <a:p>
            <a:pPr algn="ctr"/>
            <a:r>
              <a:rPr lang="en-US" sz="1800" dirty="0" err="1"/>
              <a:t>gevolgen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7" idx="3"/>
            <a:endCxn id="15" idx="1"/>
          </p:cNvCxnSpPr>
          <p:nvPr/>
        </p:nvCxnSpPr>
        <p:spPr>
          <a:xfrm flipV="1">
            <a:off x="5237849" y="3384167"/>
            <a:ext cx="730345" cy="729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13" idx="1"/>
          </p:cNvCxnSpPr>
          <p:nvPr/>
        </p:nvCxnSpPr>
        <p:spPr>
          <a:xfrm flipV="1">
            <a:off x="5237849" y="3983707"/>
            <a:ext cx="730344" cy="130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4" idx="1"/>
          </p:cNvCxnSpPr>
          <p:nvPr/>
        </p:nvCxnSpPr>
        <p:spPr>
          <a:xfrm>
            <a:off x="5237849" y="4114030"/>
            <a:ext cx="730344" cy="644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94" y="2516636"/>
            <a:ext cx="605900" cy="605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9003" y="2631258"/>
            <a:ext cx="10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Objectief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8317" y="2647548"/>
            <a:ext cx="11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Subjectief</a:t>
            </a:r>
            <a:endParaRPr lang="en-US" sz="1800" dirty="0"/>
          </a:p>
        </p:txBody>
      </p:sp>
      <p:pic>
        <p:nvPicPr>
          <p:cNvPr id="5122" name="Picture 2" descr="Kwaliteit Van Leven Vectoren, Illustraties en Clipart - 123RF">
            <a:extLst>
              <a:ext uri="{FF2B5EF4-FFF2-40B4-BE49-F238E27FC236}">
                <a16:creationId xmlns:a16="http://schemas.microsoft.com/office/drawing/2014/main" id="{3130EA9B-E1C7-7BE1-B134-BEE06CE9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99" y="2731678"/>
            <a:ext cx="2967426" cy="22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E823C039-272C-B0A7-6269-389CCCC7CEB7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8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C4207-7702-4CE5-A6F9-C2376C77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040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Veelgenoemde ‘onzichtbare gevolgen’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628CD92-3BCB-4625-AB32-738CEF04D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73457"/>
              </p:ext>
            </p:extLst>
          </p:nvPr>
        </p:nvGraphicFramePr>
        <p:xfrm>
          <a:off x="457200" y="2257256"/>
          <a:ext cx="365022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226">
                  <a:extLst>
                    <a:ext uri="{9D8B030D-6E8A-4147-A177-3AD203B41FA5}">
                      <a16:colId xmlns:a16="http://schemas.microsoft.com/office/drawing/2014/main" val="3898671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Cognitieve klachten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Trager reageren of trager denken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2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Geheugen klachten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9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Concentratie problemen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7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Moeite met dubbeltaken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Moeite met woordvinding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4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Minder initiatief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Moeite met plannen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176734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8EACFBDD-8D0A-49A2-BFBF-F572111F7EDB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2EACEAC0-3C57-C14E-8191-31AD8B0C0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43566"/>
              </p:ext>
            </p:extLst>
          </p:nvPr>
        </p:nvGraphicFramePr>
        <p:xfrm>
          <a:off x="4756355" y="2257256"/>
          <a:ext cx="365022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226">
                  <a:extLst>
                    <a:ext uri="{9D8B030D-6E8A-4147-A177-3AD203B41FA5}">
                      <a16:colId xmlns:a16="http://schemas.microsoft.com/office/drawing/2014/main" val="3898671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Gedragsmatige/emotionele klachten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Somberheid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2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Angst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9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Vermoeidheid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07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Kort lontje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Overprikkeling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4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Meer op zichzelf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Sneller emotioneel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17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7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61AED763-95E9-79F2-58BD-29934BE97D16}"/>
              </a:ext>
            </a:extLst>
          </p:cNvPr>
          <p:cNvSpPr/>
          <p:nvPr/>
        </p:nvSpPr>
        <p:spPr>
          <a:xfrm>
            <a:off x="4135794" y="3197529"/>
            <a:ext cx="2234443" cy="1452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8F8080CA-705E-F4FE-AD7F-2566CDBAE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23" y="986575"/>
            <a:ext cx="4159359" cy="49032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5CA7371-8957-D965-D752-84B9EBF44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5507" r="27930" b="20579"/>
          <a:stretch/>
        </p:blipFill>
        <p:spPr>
          <a:xfrm>
            <a:off x="8480438" y="1426962"/>
            <a:ext cx="326437" cy="529259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97D2B489-5CB9-197B-C4A4-C567053E9778}"/>
              </a:ext>
            </a:extLst>
          </p:cNvPr>
          <p:cNvSpPr/>
          <p:nvPr/>
        </p:nvSpPr>
        <p:spPr>
          <a:xfrm>
            <a:off x="7845894" y="1769179"/>
            <a:ext cx="797762" cy="73052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6CDA90-E2F5-7F51-C719-6078940A8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5507" r="27930" b="20579"/>
          <a:stretch/>
        </p:blipFill>
        <p:spPr>
          <a:xfrm>
            <a:off x="6773925" y="1956221"/>
            <a:ext cx="946703" cy="153491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1C6CE6EF-BA09-0525-B49F-7E186467C65F}"/>
              </a:ext>
            </a:extLst>
          </p:cNvPr>
          <p:cNvSpPr/>
          <p:nvPr/>
        </p:nvSpPr>
        <p:spPr>
          <a:xfrm>
            <a:off x="6688127" y="3424041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334872D-9077-E6AF-375B-7C5A35D0B472}"/>
              </a:ext>
            </a:extLst>
          </p:cNvPr>
          <p:cNvSpPr/>
          <p:nvPr/>
        </p:nvSpPr>
        <p:spPr>
          <a:xfrm>
            <a:off x="4749420" y="1091544"/>
            <a:ext cx="1546550" cy="46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51EB90-706D-BA53-5C97-4CBA30A9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85" y="373808"/>
            <a:ext cx="7543260" cy="6127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Netwerk – het brein is net de NS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E7E284F9-7281-E298-4F26-A67406876CB9}"/>
              </a:ext>
            </a:extLst>
          </p:cNvPr>
          <p:cNvSpPr/>
          <p:nvPr/>
        </p:nvSpPr>
        <p:spPr>
          <a:xfrm>
            <a:off x="5911353" y="3721829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0E404A7-51B9-72AE-410A-749B660BAB27}"/>
              </a:ext>
            </a:extLst>
          </p:cNvPr>
          <p:cNvSpPr/>
          <p:nvPr/>
        </p:nvSpPr>
        <p:spPr>
          <a:xfrm>
            <a:off x="7720628" y="3517551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88C59B9B-9510-8E55-EDDB-8208456013DA}"/>
              </a:ext>
            </a:extLst>
          </p:cNvPr>
          <p:cNvSpPr/>
          <p:nvPr/>
        </p:nvSpPr>
        <p:spPr>
          <a:xfrm>
            <a:off x="8386452" y="2984136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7C4E5430-7600-9C39-AB4E-7E58403B4C5E}"/>
              </a:ext>
            </a:extLst>
          </p:cNvPr>
          <p:cNvSpPr/>
          <p:nvPr/>
        </p:nvSpPr>
        <p:spPr>
          <a:xfrm>
            <a:off x="6295970" y="2449908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A388FE9-0E40-0CE6-5501-98445560C28C}"/>
              </a:ext>
            </a:extLst>
          </p:cNvPr>
          <p:cNvSpPr/>
          <p:nvPr/>
        </p:nvSpPr>
        <p:spPr>
          <a:xfrm>
            <a:off x="7473935" y="5418930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81E3E056-E82A-57D0-3AEC-E88DA3CF3C50}"/>
              </a:ext>
            </a:extLst>
          </p:cNvPr>
          <p:cNvSpPr/>
          <p:nvPr/>
        </p:nvSpPr>
        <p:spPr>
          <a:xfrm>
            <a:off x="7752642" y="1339199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5660427-A5FE-39BD-472A-C092A11945E9}"/>
              </a:ext>
            </a:extLst>
          </p:cNvPr>
          <p:cNvSpPr/>
          <p:nvPr/>
        </p:nvSpPr>
        <p:spPr>
          <a:xfrm>
            <a:off x="5331743" y="4470611"/>
            <a:ext cx="186505" cy="20872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146" name="Picture 2" descr="Gouds Dagblad | Geen treinen tussen Alphen en Gouda">
            <a:extLst>
              <a:ext uri="{FF2B5EF4-FFF2-40B4-BE49-F238E27FC236}">
                <a16:creationId xmlns:a16="http://schemas.microsoft.com/office/drawing/2014/main" id="{CE650330-16B6-A537-36DC-708B4FAE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0" y="4181167"/>
            <a:ext cx="3159534" cy="17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neltrein - Wikipedia">
            <a:extLst>
              <a:ext uri="{FF2B5EF4-FFF2-40B4-BE49-F238E27FC236}">
                <a16:creationId xmlns:a16="http://schemas.microsoft.com/office/drawing/2014/main" id="{9D1F97CE-6EBF-6D69-0338-6BF12817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1" y="1424909"/>
            <a:ext cx="3177106" cy="23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oekmachinemarketing: hoe pakt NS het aan? - Frankwatching">
            <a:extLst>
              <a:ext uri="{FF2B5EF4-FFF2-40B4-BE49-F238E27FC236}">
                <a16:creationId xmlns:a16="http://schemas.microsoft.com/office/drawing/2014/main" id="{521A6D50-FCA8-F867-436D-E96E2D19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55" y="5038"/>
            <a:ext cx="1385345" cy="10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DF00F38-B4F3-7AB9-C30A-495E58074116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1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200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bg1"/>
                </a:solidFill>
              </a:rPr>
              <a:t>Huidige </a:t>
            </a:r>
            <a:r>
              <a:rPr lang="nl-NL" sz="4000" b="1" dirty="0">
                <a:solidFill>
                  <a:schemeClr val="bg1"/>
                </a:solidFill>
              </a:rPr>
              <a:t>wereld</a:t>
            </a:r>
            <a:r>
              <a:rPr lang="nl-NL" b="1" dirty="0">
                <a:solidFill>
                  <a:schemeClr val="bg1"/>
                </a:solidFill>
              </a:rPr>
              <a:t> is complex en snel</a:t>
            </a:r>
            <a:endParaRPr lang="nl-NL" sz="27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48" y="4644300"/>
            <a:ext cx="2996232" cy="221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:\Lauriane UMC\Presentaties\Plaatjes presentatie\Drukke supermar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r="9431"/>
          <a:stretch>
            <a:fillRect/>
          </a:stretch>
        </p:blipFill>
        <p:spPr bwMode="auto">
          <a:xfrm>
            <a:off x="5520367" y="1555652"/>
            <a:ext cx="2986782" cy="2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mo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9962" y="1071775"/>
            <a:ext cx="2592288" cy="346083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5D8C61B-2686-4889-986A-3F1F329A4DE1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Oproep: druk in het openbaar vervoer? Meld het ons! - Rover">
            <a:extLst>
              <a:ext uri="{FF2B5EF4-FFF2-40B4-BE49-F238E27FC236}">
                <a16:creationId xmlns:a16="http://schemas.microsoft.com/office/drawing/2014/main" id="{54E1A69C-FCF7-BACF-5013-91B1AFC1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4" y="5070829"/>
            <a:ext cx="5039245" cy="17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4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pPr algn="ctr"/>
            <a:r>
              <a:rPr lang="nl-NL" altLang="nl-NL" sz="5400" dirty="0">
                <a:solidFill>
                  <a:schemeClr val="bg1"/>
                </a:solidFill>
              </a:rPr>
              <a:t>Slecht nieuws!</a:t>
            </a:r>
          </a:p>
        </p:txBody>
      </p:sp>
      <p:pic>
        <p:nvPicPr>
          <p:cNvPr id="13316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11" y="1316855"/>
            <a:ext cx="2340077" cy="23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99" y="1068959"/>
            <a:ext cx="374173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63" y="4277904"/>
            <a:ext cx="2487210" cy="16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54B273F-E393-4E5B-A8BF-EC5FFC1D589A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3EE9F4-4112-4BEC-EF54-3163F5BA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FD7A0-E054-4B7E-914F-EAA7FC6E1EF8}" type="datetimeyyyy">
              <a:rPr lang="nl-NL" smtClean="0"/>
              <a:t>2025</a:t>
            </a:fld>
            <a:endParaRPr lang="nl-NL" dirty="0"/>
          </a:p>
        </p:txBody>
      </p:sp>
      <p:pic>
        <p:nvPicPr>
          <p:cNvPr id="4" name="Picture 2" descr="MAX Geheugentrainer - MAX Vandaag">
            <a:extLst>
              <a:ext uri="{FF2B5EF4-FFF2-40B4-BE49-F238E27FC236}">
                <a16:creationId xmlns:a16="http://schemas.microsoft.com/office/drawing/2014/main" id="{D579F2FC-473E-C3CE-CAEA-D90BD0AD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5" y="4023868"/>
            <a:ext cx="4378528" cy="24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9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pPr algn="ctr"/>
            <a:r>
              <a:rPr lang="nl-NL" altLang="nl-NL" sz="5400" dirty="0">
                <a:solidFill>
                  <a:schemeClr val="bg1"/>
                </a:solidFill>
              </a:rPr>
              <a:t>Goed nieuws!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nl-NL" dirty="0"/>
          </a:p>
        </p:txBody>
      </p:sp>
      <p:pic>
        <p:nvPicPr>
          <p:cNvPr id="14340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264062"/>
            <a:ext cx="3898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29406" y="5257338"/>
            <a:ext cx="8547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tx2"/>
                </a:solidFill>
              </a:rPr>
              <a:t>Inzicht - Omgaan met -  Compenseren - Omgeving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E4ABA9-895B-40AA-B16F-6E58A5699FD3}"/>
              </a:ext>
            </a:extLst>
          </p:cNvPr>
          <p:cNvSpPr/>
          <p:nvPr/>
        </p:nvSpPr>
        <p:spPr>
          <a:xfrm>
            <a:off x="457199" y="6040192"/>
            <a:ext cx="1081825" cy="65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BEB03B-3976-7962-1433-136974B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55FD8-B3D3-4639-9D8D-88A5DA37B4C9}" type="datetimeyyyy">
              <a:rPr lang="nl-NL" smtClean="0"/>
              <a:t>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257600"/>
      </p:ext>
    </p:extLst>
  </p:cSld>
  <p:clrMapOvr>
    <a:masterClrMapping/>
  </p:clrMapOvr>
</p:sld>
</file>

<file path=ppt/theme/theme1.xml><?xml version="1.0" encoding="utf-8"?>
<a:theme xmlns:a="http://schemas.openxmlformats.org/drawingml/2006/main" name="UMCU PPT Corporate 4-3 NED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5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CB6C7CF16F249A806A36B6B157DB7" ma:contentTypeVersion="1" ma:contentTypeDescription="Een nieuw document maken." ma:contentTypeScope="" ma:versionID="754f66b529c9b5ca67bda81572f7ed9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6175F6-11F3-4E02-8E03-0F81F3ABC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BAFAB-6F66-4EDF-9B5F-FCD0A1504D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3E032-F228-4353-8F73-77CF0847D45A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414</Words>
  <Application>Microsoft Office PowerPoint</Application>
  <PresentationFormat>Diavoorstelling (4:3)</PresentationFormat>
  <Paragraphs>99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Myriad Pro</vt:lpstr>
      <vt:lpstr>Open Sans</vt:lpstr>
      <vt:lpstr>Segoe UI</vt:lpstr>
      <vt:lpstr>UMCU PPT Corporate 4-3 NED</vt:lpstr>
      <vt:lpstr>7_Standaardthema</vt:lpstr>
      <vt:lpstr>15_Standaardthema</vt:lpstr>
      <vt:lpstr>Cognitieve veranderingen na SAB </vt:lpstr>
      <vt:lpstr>Gevolgen na SAB</vt:lpstr>
      <vt:lpstr>Gevolgen na SAB</vt:lpstr>
      <vt:lpstr>Cognitieve gevolgen na hersenletsel?</vt:lpstr>
      <vt:lpstr>Veelgenoemde ‘onzichtbare gevolgen’</vt:lpstr>
      <vt:lpstr>Netwerk – het brein is net de NS</vt:lpstr>
      <vt:lpstr>Huidige wereld is complex en snel</vt:lpstr>
      <vt:lpstr>Slecht nieuws!</vt:lpstr>
      <vt:lpstr>Goed nieuws!</vt:lpstr>
      <vt:lpstr>PowerPoint-presentatie</vt:lpstr>
      <vt:lpstr>Het brein de baas begint bij het leven zelf!</vt:lpstr>
      <vt:lpstr>Cognitieve revalidatie - Niet Rennen Maar Plannen</vt:lpstr>
      <vt:lpstr>Onderzoek: overprikkeling na SAB</vt:lpstr>
      <vt:lpstr>Onderzoek: enquête in Europa </vt:lpstr>
      <vt:lpstr>Bedankt voor uw aandacht!</vt:lpstr>
    </vt:vector>
  </TitlesOfParts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Erwin van der Louw</dc:creator>
  <cp:lastModifiedBy>Joris de Graaf</cp:lastModifiedBy>
  <cp:revision>73</cp:revision>
  <dcterms:created xsi:type="dcterms:W3CDTF">2014-10-10T15:48:57Z</dcterms:created>
  <dcterms:modified xsi:type="dcterms:W3CDTF">2025-01-29T08:16:13Z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0x01010014FCB6C7CF16F249A806A36B6B157DB7</vt:lpwstr>
  </property>
</Properties>
</file>